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8" r:id="rId2"/>
    <p:sldId id="349" r:id="rId3"/>
    <p:sldId id="489" r:id="rId4"/>
    <p:sldId id="486" r:id="rId5"/>
    <p:sldId id="304" r:id="rId6"/>
    <p:sldId id="485" r:id="rId7"/>
    <p:sldId id="516" r:id="rId8"/>
    <p:sldId id="495" r:id="rId9"/>
    <p:sldId id="494" r:id="rId10"/>
    <p:sldId id="519" r:id="rId11"/>
    <p:sldId id="496" r:id="rId12"/>
    <p:sldId id="521" r:id="rId13"/>
    <p:sldId id="522" r:id="rId14"/>
    <p:sldId id="523" r:id="rId15"/>
    <p:sldId id="498" r:id="rId16"/>
    <p:sldId id="524" r:id="rId17"/>
    <p:sldId id="500" r:id="rId18"/>
    <p:sldId id="497" r:id="rId19"/>
    <p:sldId id="529" r:id="rId20"/>
    <p:sldId id="525" r:id="rId21"/>
    <p:sldId id="527" r:id="rId22"/>
    <p:sldId id="526" r:id="rId23"/>
    <p:sldId id="528" r:id="rId24"/>
    <p:sldId id="501" r:id="rId25"/>
    <p:sldId id="530" r:id="rId26"/>
    <p:sldId id="531" r:id="rId27"/>
    <p:sldId id="480" r:id="rId28"/>
    <p:sldId id="532" r:id="rId29"/>
    <p:sldId id="487" r:id="rId30"/>
    <p:sldId id="488" r:id="rId31"/>
    <p:sldId id="408" r:id="rId32"/>
    <p:sldId id="534"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612EA202-3C21-D94E-81F8-383C0CB766DB}">
          <p14:sldIdLst>
            <p14:sldId id="258"/>
          </p14:sldIdLst>
        </p14:section>
        <p14:section name="无标题节" id="{7F9DBBA9-7A2A-E140-81C6-6683700F6D2B}">
          <p14:sldIdLst>
            <p14:sldId id="349"/>
            <p14:sldId id="489"/>
            <p14:sldId id="486"/>
            <p14:sldId id="304"/>
            <p14:sldId id="485"/>
            <p14:sldId id="516"/>
            <p14:sldId id="495"/>
            <p14:sldId id="494"/>
            <p14:sldId id="519"/>
            <p14:sldId id="496"/>
            <p14:sldId id="521"/>
            <p14:sldId id="522"/>
            <p14:sldId id="523"/>
            <p14:sldId id="498"/>
            <p14:sldId id="524"/>
            <p14:sldId id="500"/>
            <p14:sldId id="497"/>
            <p14:sldId id="529"/>
            <p14:sldId id="525"/>
            <p14:sldId id="527"/>
            <p14:sldId id="526"/>
            <p14:sldId id="528"/>
            <p14:sldId id="501"/>
            <p14:sldId id="530"/>
            <p14:sldId id="531"/>
            <p14:sldId id="480"/>
            <p14:sldId id="532"/>
            <p14:sldId id="487"/>
            <p14:sldId id="488"/>
            <p14:sldId id="408"/>
            <p14:sldId id="53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448"/>
    <p:restoredTop sz="71585"/>
  </p:normalViewPr>
  <p:slideViewPr>
    <p:cSldViewPr snapToGrid="0" snapToObjects="1">
      <p:cViewPr>
        <p:scale>
          <a:sx n="62" d="100"/>
          <a:sy n="62" d="100"/>
        </p:scale>
        <p:origin x="112" y="3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3546E-20F6-7649-A9A4-4E4A245D3E82}" type="datetimeFigureOut">
              <a:rPr kumimoji="1" lang="zh-CN" altLang="en-US" smtClean="0"/>
              <a:t>2020/9/17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8E57A1-C481-6944-857F-EAC8E932B5ED}" type="slidenum">
              <a:rPr kumimoji="1" lang="zh-CN" altLang="en-US" smtClean="0"/>
              <a:t>‹#›</a:t>
            </a:fld>
            <a:endParaRPr kumimoji="1" lang="zh-CN" altLang="en-US"/>
          </a:p>
        </p:txBody>
      </p:sp>
    </p:spTree>
    <p:extLst>
      <p:ext uri="{BB962C8B-B14F-4D97-AF65-F5344CB8AC3E}">
        <p14:creationId xmlns:p14="http://schemas.microsoft.com/office/powerpoint/2010/main" val="3614613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a:t>
            </a:fld>
            <a:endParaRPr kumimoji="1" lang="zh-CN" altLang="en-US"/>
          </a:p>
        </p:txBody>
      </p:sp>
    </p:spTree>
    <p:extLst>
      <p:ext uri="{BB962C8B-B14F-4D97-AF65-F5344CB8AC3E}">
        <p14:creationId xmlns:p14="http://schemas.microsoft.com/office/powerpoint/2010/main" val="3771995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11</a:t>
            </a:fld>
            <a:endParaRPr kumimoji="1" lang="zh-CN" altLang="en-US"/>
          </a:p>
        </p:txBody>
      </p:sp>
    </p:spTree>
    <p:extLst>
      <p:ext uri="{BB962C8B-B14F-4D97-AF65-F5344CB8AC3E}">
        <p14:creationId xmlns:p14="http://schemas.microsoft.com/office/powerpoint/2010/main" val="2431484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12</a:t>
            </a:fld>
            <a:endParaRPr kumimoji="1" lang="zh-CN" altLang="en-US"/>
          </a:p>
        </p:txBody>
      </p:sp>
    </p:spTree>
    <p:extLst>
      <p:ext uri="{BB962C8B-B14F-4D97-AF65-F5344CB8AC3E}">
        <p14:creationId xmlns:p14="http://schemas.microsoft.com/office/powerpoint/2010/main" val="34530252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13</a:t>
            </a:fld>
            <a:endParaRPr kumimoji="1" lang="zh-CN" altLang="en-US"/>
          </a:p>
        </p:txBody>
      </p:sp>
    </p:spTree>
    <p:extLst>
      <p:ext uri="{BB962C8B-B14F-4D97-AF65-F5344CB8AC3E}">
        <p14:creationId xmlns:p14="http://schemas.microsoft.com/office/powerpoint/2010/main" val="3021244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14</a:t>
            </a:fld>
            <a:endParaRPr kumimoji="1" lang="zh-CN" altLang="en-US"/>
          </a:p>
        </p:txBody>
      </p:sp>
    </p:spTree>
    <p:extLst>
      <p:ext uri="{BB962C8B-B14F-4D97-AF65-F5344CB8AC3E}">
        <p14:creationId xmlns:p14="http://schemas.microsoft.com/office/powerpoint/2010/main" val="30777647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15</a:t>
            </a:fld>
            <a:endParaRPr kumimoji="1" lang="zh-CN" altLang="en-US"/>
          </a:p>
        </p:txBody>
      </p:sp>
    </p:spTree>
    <p:extLst>
      <p:ext uri="{BB962C8B-B14F-4D97-AF65-F5344CB8AC3E}">
        <p14:creationId xmlns:p14="http://schemas.microsoft.com/office/powerpoint/2010/main" val="40481573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16</a:t>
            </a:fld>
            <a:endParaRPr kumimoji="1" lang="zh-CN" altLang="en-US"/>
          </a:p>
        </p:txBody>
      </p:sp>
    </p:spTree>
    <p:extLst>
      <p:ext uri="{BB962C8B-B14F-4D97-AF65-F5344CB8AC3E}">
        <p14:creationId xmlns:p14="http://schemas.microsoft.com/office/powerpoint/2010/main" val="16689121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17</a:t>
            </a:fld>
            <a:endParaRPr kumimoji="1" lang="zh-CN" altLang="en-US"/>
          </a:p>
        </p:txBody>
      </p:sp>
    </p:spTree>
    <p:extLst>
      <p:ext uri="{BB962C8B-B14F-4D97-AF65-F5344CB8AC3E}">
        <p14:creationId xmlns:p14="http://schemas.microsoft.com/office/powerpoint/2010/main" val="907665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18</a:t>
            </a:fld>
            <a:endParaRPr kumimoji="1" lang="zh-CN" altLang="en-US"/>
          </a:p>
        </p:txBody>
      </p:sp>
    </p:spTree>
    <p:extLst>
      <p:ext uri="{BB962C8B-B14F-4D97-AF65-F5344CB8AC3E}">
        <p14:creationId xmlns:p14="http://schemas.microsoft.com/office/powerpoint/2010/main" val="2768740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19</a:t>
            </a:fld>
            <a:endParaRPr kumimoji="1" lang="zh-CN" altLang="en-US"/>
          </a:p>
        </p:txBody>
      </p:sp>
    </p:spTree>
    <p:extLst>
      <p:ext uri="{BB962C8B-B14F-4D97-AF65-F5344CB8AC3E}">
        <p14:creationId xmlns:p14="http://schemas.microsoft.com/office/powerpoint/2010/main" val="2119848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20</a:t>
            </a:fld>
            <a:endParaRPr kumimoji="1" lang="zh-CN" altLang="en-US"/>
          </a:p>
        </p:txBody>
      </p:sp>
    </p:spTree>
    <p:extLst>
      <p:ext uri="{BB962C8B-B14F-4D97-AF65-F5344CB8AC3E}">
        <p14:creationId xmlns:p14="http://schemas.microsoft.com/office/powerpoint/2010/main" val="1964258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a:t>
            </a:fld>
            <a:endParaRPr kumimoji="1" lang="zh-CN" altLang="en-US"/>
          </a:p>
        </p:txBody>
      </p:sp>
    </p:spTree>
    <p:extLst>
      <p:ext uri="{BB962C8B-B14F-4D97-AF65-F5344CB8AC3E}">
        <p14:creationId xmlns:p14="http://schemas.microsoft.com/office/powerpoint/2010/main" val="41437789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21</a:t>
            </a:fld>
            <a:endParaRPr kumimoji="1" lang="zh-CN" altLang="en-US"/>
          </a:p>
        </p:txBody>
      </p:sp>
    </p:spTree>
    <p:extLst>
      <p:ext uri="{BB962C8B-B14F-4D97-AF65-F5344CB8AC3E}">
        <p14:creationId xmlns:p14="http://schemas.microsoft.com/office/powerpoint/2010/main" val="25399586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22</a:t>
            </a:fld>
            <a:endParaRPr kumimoji="1" lang="zh-CN" altLang="en-US"/>
          </a:p>
        </p:txBody>
      </p:sp>
    </p:spTree>
    <p:extLst>
      <p:ext uri="{BB962C8B-B14F-4D97-AF65-F5344CB8AC3E}">
        <p14:creationId xmlns:p14="http://schemas.microsoft.com/office/powerpoint/2010/main" val="11776577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23</a:t>
            </a:fld>
            <a:endParaRPr kumimoji="1" lang="zh-CN" altLang="en-US"/>
          </a:p>
        </p:txBody>
      </p:sp>
    </p:spTree>
    <p:extLst>
      <p:ext uri="{BB962C8B-B14F-4D97-AF65-F5344CB8AC3E}">
        <p14:creationId xmlns:p14="http://schemas.microsoft.com/office/powerpoint/2010/main" val="21292962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24</a:t>
            </a:fld>
            <a:endParaRPr kumimoji="1" lang="zh-CN" altLang="en-US"/>
          </a:p>
        </p:txBody>
      </p:sp>
    </p:spTree>
    <p:extLst>
      <p:ext uri="{BB962C8B-B14F-4D97-AF65-F5344CB8AC3E}">
        <p14:creationId xmlns:p14="http://schemas.microsoft.com/office/powerpoint/2010/main" val="19845021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25</a:t>
            </a:fld>
            <a:endParaRPr kumimoji="1" lang="zh-CN" altLang="en-US"/>
          </a:p>
        </p:txBody>
      </p:sp>
    </p:spTree>
    <p:extLst>
      <p:ext uri="{BB962C8B-B14F-4D97-AF65-F5344CB8AC3E}">
        <p14:creationId xmlns:p14="http://schemas.microsoft.com/office/powerpoint/2010/main" val="8256206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26</a:t>
            </a:fld>
            <a:endParaRPr kumimoji="1" lang="zh-CN" altLang="en-US"/>
          </a:p>
        </p:txBody>
      </p:sp>
    </p:spTree>
    <p:extLst>
      <p:ext uri="{BB962C8B-B14F-4D97-AF65-F5344CB8AC3E}">
        <p14:creationId xmlns:p14="http://schemas.microsoft.com/office/powerpoint/2010/main" val="11107337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latin typeface="Microsoft YaHei" panose="020B0503020204020204" pitchFamily="34" charset="-122"/>
                <a:ea typeface="Microsoft YaHei" panose="020B0503020204020204" pitchFamily="34" charset="-122"/>
              </a:rPr>
              <a:t>对于</a:t>
            </a:r>
            <a:r>
              <a:rPr kumimoji="1" lang="en-US" altLang="zh-CN" sz="1200" dirty="0">
                <a:latin typeface="Microsoft YaHei" panose="020B0503020204020204" pitchFamily="34" charset="-122"/>
                <a:ea typeface="Microsoft YaHei" panose="020B0503020204020204" pitchFamily="34" charset="-122"/>
              </a:rPr>
              <a:t>java</a:t>
            </a:r>
            <a:r>
              <a:rPr kumimoji="1" lang="zh-CN" altLang="en-US" sz="1200" dirty="0">
                <a:latin typeface="Microsoft YaHei" panose="020B0503020204020204" pitchFamily="34" charset="-122"/>
                <a:ea typeface="Microsoft YaHei" panose="020B0503020204020204" pitchFamily="34" charset="-122"/>
              </a:rPr>
              <a:t>中的</a:t>
            </a:r>
            <a:r>
              <a:rPr kumimoji="1" lang="en-US" altLang="zh-CN" sz="1200" dirty="0">
                <a:latin typeface="Microsoft YaHei" panose="020B0503020204020204" pitchFamily="34" charset="-122"/>
                <a:ea typeface="Microsoft YaHei" panose="020B0503020204020204" pitchFamily="34" charset="-122"/>
              </a:rPr>
              <a:t>.class</a:t>
            </a:r>
            <a:r>
              <a:rPr kumimoji="1" lang="zh-CN" altLang="en-US" sz="1200" dirty="0">
                <a:latin typeface="Microsoft YaHei" panose="020B0503020204020204" pitchFamily="34" charset="-122"/>
                <a:ea typeface="Microsoft YaHei" panose="020B0503020204020204" pitchFamily="34" charset="-122"/>
              </a:rPr>
              <a:t>文件，要是用一般的文本工具打开</a:t>
            </a:r>
            <a:r>
              <a:rPr kumimoji="1" lang="en-US" altLang="zh-CN" sz="1200" dirty="0">
                <a:latin typeface="Microsoft YaHei" panose="020B0503020204020204" pitchFamily="34" charset="-122"/>
                <a:ea typeface="Microsoft YaHei" panose="020B0503020204020204" pitchFamily="34" charset="-122"/>
              </a:rPr>
              <a:t>.class</a:t>
            </a:r>
            <a:r>
              <a:rPr kumimoji="1" lang="zh-CN" altLang="en-US" sz="1200" dirty="0">
                <a:latin typeface="Microsoft YaHei" panose="020B0503020204020204" pitchFamily="34" charset="-122"/>
                <a:ea typeface="Microsoft YaHei" panose="020B0503020204020204" pitchFamily="34" charset="-122"/>
              </a:rPr>
              <a:t>文件的话确实会是一堆乱码，而用开发工具打开</a:t>
            </a:r>
            <a:r>
              <a:rPr kumimoji="1" lang="en-US" altLang="zh-CN" sz="1200" dirty="0">
                <a:latin typeface="Microsoft YaHei" panose="020B0503020204020204" pitchFamily="34" charset="-122"/>
                <a:ea typeface="Microsoft YaHei" panose="020B0503020204020204" pitchFamily="34" charset="-122"/>
              </a:rPr>
              <a:t>.class</a:t>
            </a:r>
            <a:r>
              <a:rPr kumimoji="1" lang="zh-CN" altLang="en-US" sz="1200" dirty="0">
                <a:latin typeface="Microsoft YaHei" panose="020B0503020204020204" pitchFamily="34" charset="-122"/>
                <a:ea typeface="Microsoft YaHei" panose="020B0503020204020204" pitchFamily="34" charset="-122"/>
              </a:rPr>
              <a:t>的话，开发工具会给你反编译一遍，所以看起来就是正常代码了</a:t>
            </a:r>
            <a:endParaRPr kumimoji="1" lang="en-US" altLang="zh-CN" sz="1200" dirty="0">
              <a:latin typeface="Microsoft YaHei" panose="020B0503020204020204" pitchFamily="34" charset="-122"/>
              <a:ea typeface="Microsoft YaHei"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27</a:t>
            </a:fld>
            <a:endParaRPr kumimoji="1" lang="zh-CN" altLang="en-US"/>
          </a:p>
        </p:txBody>
      </p:sp>
    </p:spTree>
    <p:extLst>
      <p:ext uri="{BB962C8B-B14F-4D97-AF65-F5344CB8AC3E}">
        <p14:creationId xmlns:p14="http://schemas.microsoft.com/office/powerpoint/2010/main" val="28073047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latin typeface="Microsoft YaHei" panose="020B0503020204020204" pitchFamily="34" charset="-122"/>
                <a:ea typeface="Microsoft YaHei" panose="020B0503020204020204" pitchFamily="34" charset="-122"/>
              </a:rPr>
              <a:t>对于</a:t>
            </a:r>
            <a:r>
              <a:rPr kumimoji="1" lang="en-US" altLang="zh-CN" sz="1200" dirty="0">
                <a:latin typeface="Microsoft YaHei" panose="020B0503020204020204" pitchFamily="34" charset="-122"/>
                <a:ea typeface="Microsoft YaHei" panose="020B0503020204020204" pitchFamily="34" charset="-122"/>
              </a:rPr>
              <a:t>java</a:t>
            </a:r>
            <a:r>
              <a:rPr kumimoji="1" lang="zh-CN" altLang="en-US" sz="1200" dirty="0">
                <a:latin typeface="Microsoft YaHei" panose="020B0503020204020204" pitchFamily="34" charset="-122"/>
                <a:ea typeface="Microsoft YaHei" panose="020B0503020204020204" pitchFamily="34" charset="-122"/>
              </a:rPr>
              <a:t>中的</a:t>
            </a:r>
            <a:r>
              <a:rPr kumimoji="1" lang="en-US" altLang="zh-CN" sz="1200" dirty="0">
                <a:latin typeface="Microsoft YaHei" panose="020B0503020204020204" pitchFamily="34" charset="-122"/>
                <a:ea typeface="Microsoft YaHei" panose="020B0503020204020204" pitchFamily="34" charset="-122"/>
              </a:rPr>
              <a:t>.class</a:t>
            </a:r>
            <a:r>
              <a:rPr kumimoji="1" lang="zh-CN" altLang="en-US" sz="1200" dirty="0">
                <a:latin typeface="Microsoft YaHei" panose="020B0503020204020204" pitchFamily="34" charset="-122"/>
                <a:ea typeface="Microsoft YaHei" panose="020B0503020204020204" pitchFamily="34" charset="-122"/>
              </a:rPr>
              <a:t>文件，要是用一般的文本工具打开</a:t>
            </a:r>
            <a:r>
              <a:rPr kumimoji="1" lang="en-US" altLang="zh-CN" sz="1200" dirty="0">
                <a:latin typeface="Microsoft YaHei" panose="020B0503020204020204" pitchFamily="34" charset="-122"/>
                <a:ea typeface="Microsoft YaHei" panose="020B0503020204020204" pitchFamily="34" charset="-122"/>
              </a:rPr>
              <a:t>.class</a:t>
            </a:r>
            <a:r>
              <a:rPr kumimoji="1" lang="zh-CN" altLang="en-US" sz="1200" dirty="0">
                <a:latin typeface="Microsoft YaHei" panose="020B0503020204020204" pitchFamily="34" charset="-122"/>
                <a:ea typeface="Microsoft YaHei" panose="020B0503020204020204" pitchFamily="34" charset="-122"/>
              </a:rPr>
              <a:t>文件的话确实会是一堆乱码，而用开发工具打开</a:t>
            </a:r>
            <a:r>
              <a:rPr kumimoji="1" lang="en-US" altLang="zh-CN" sz="1200" dirty="0">
                <a:latin typeface="Microsoft YaHei" panose="020B0503020204020204" pitchFamily="34" charset="-122"/>
                <a:ea typeface="Microsoft YaHei" panose="020B0503020204020204" pitchFamily="34" charset="-122"/>
              </a:rPr>
              <a:t>.class</a:t>
            </a:r>
            <a:r>
              <a:rPr kumimoji="1" lang="zh-CN" altLang="en-US" sz="1200" dirty="0">
                <a:latin typeface="Microsoft YaHei" panose="020B0503020204020204" pitchFamily="34" charset="-122"/>
                <a:ea typeface="Microsoft YaHei" panose="020B0503020204020204" pitchFamily="34" charset="-122"/>
              </a:rPr>
              <a:t>的话，开发工具会给你反编译一遍，所以看起来就是正常代码了</a:t>
            </a:r>
            <a:endParaRPr kumimoji="1" lang="en-US" altLang="zh-CN" sz="1200" dirty="0">
              <a:latin typeface="Microsoft YaHei" panose="020B0503020204020204" pitchFamily="34" charset="-122"/>
              <a:ea typeface="Microsoft YaHei"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28</a:t>
            </a:fld>
            <a:endParaRPr kumimoji="1" lang="zh-CN" altLang="en-US"/>
          </a:p>
        </p:txBody>
      </p:sp>
    </p:spTree>
    <p:extLst>
      <p:ext uri="{BB962C8B-B14F-4D97-AF65-F5344CB8AC3E}">
        <p14:creationId xmlns:p14="http://schemas.microsoft.com/office/powerpoint/2010/main" val="31870413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latin typeface="Microsoft YaHei" panose="020B0503020204020204" pitchFamily="34" charset="-122"/>
                <a:ea typeface="Microsoft YaHei" panose="020B0503020204020204" pitchFamily="34" charset="-122"/>
              </a:rPr>
              <a:t>对于</a:t>
            </a:r>
            <a:r>
              <a:rPr kumimoji="1" lang="en-US" altLang="zh-CN" sz="1200" dirty="0">
                <a:latin typeface="Microsoft YaHei" panose="020B0503020204020204" pitchFamily="34" charset="-122"/>
                <a:ea typeface="Microsoft YaHei" panose="020B0503020204020204" pitchFamily="34" charset="-122"/>
              </a:rPr>
              <a:t>java</a:t>
            </a:r>
            <a:r>
              <a:rPr kumimoji="1" lang="zh-CN" altLang="en-US" sz="1200" dirty="0">
                <a:latin typeface="Microsoft YaHei" panose="020B0503020204020204" pitchFamily="34" charset="-122"/>
                <a:ea typeface="Microsoft YaHei" panose="020B0503020204020204" pitchFamily="34" charset="-122"/>
              </a:rPr>
              <a:t>中的</a:t>
            </a:r>
            <a:r>
              <a:rPr kumimoji="1" lang="en-US" altLang="zh-CN" sz="1200" dirty="0">
                <a:latin typeface="Microsoft YaHei" panose="020B0503020204020204" pitchFamily="34" charset="-122"/>
                <a:ea typeface="Microsoft YaHei" panose="020B0503020204020204" pitchFamily="34" charset="-122"/>
              </a:rPr>
              <a:t>.class</a:t>
            </a:r>
            <a:r>
              <a:rPr kumimoji="1" lang="zh-CN" altLang="en-US" sz="1200" dirty="0">
                <a:latin typeface="Microsoft YaHei" panose="020B0503020204020204" pitchFamily="34" charset="-122"/>
                <a:ea typeface="Microsoft YaHei" panose="020B0503020204020204" pitchFamily="34" charset="-122"/>
              </a:rPr>
              <a:t>文件，要是用一般的文本工具打开</a:t>
            </a:r>
            <a:r>
              <a:rPr kumimoji="1" lang="en-US" altLang="zh-CN" sz="1200" dirty="0">
                <a:latin typeface="Microsoft YaHei" panose="020B0503020204020204" pitchFamily="34" charset="-122"/>
                <a:ea typeface="Microsoft YaHei" panose="020B0503020204020204" pitchFamily="34" charset="-122"/>
              </a:rPr>
              <a:t>.class</a:t>
            </a:r>
            <a:r>
              <a:rPr kumimoji="1" lang="zh-CN" altLang="en-US" sz="1200" dirty="0">
                <a:latin typeface="Microsoft YaHei" panose="020B0503020204020204" pitchFamily="34" charset="-122"/>
                <a:ea typeface="Microsoft YaHei" panose="020B0503020204020204" pitchFamily="34" charset="-122"/>
              </a:rPr>
              <a:t>文件的话确实会是一堆乱码，而用开发工具打开</a:t>
            </a:r>
            <a:r>
              <a:rPr kumimoji="1" lang="en-US" altLang="zh-CN" sz="1200" dirty="0">
                <a:latin typeface="Microsoft YaHei" panose="020B0503020204020204" pitchFamily="34" charset="-122"/>
                <a:ea typeface="Microsoft YaHei" panose="020B0503020204020204" pitchFamily="34" charset="-122"/>
              </a:rPr>
              <a:t>.class</a:t>
            </a:r>
            <a:r>
              <a:rPr kumimoji="1" lang="zh-CN" altLang="en-US" sz="1200" dirty="0">
                <a:latin typeface="Microsoft YaHei" panose="020B0503020204020204" pitchFamily="34" charset="-122"/>
                <a:ea typeface="Microsoft YaHei" panose="020B0503020204020204" pitchFamily="34" charset="-122"/>
              </a:rPr>
              <a:t>的话，开发工具会给你反编译一遍，所以看起来就是正常代码了</a:t>
            </a:r>
            <a:endParaRPr kumimoji="1" lang="en-US" altLang="zh-CN" sz="1200" dirty="0">
              <a:latin typeface="Microsoft YaHei" panose="020B0503020204020204" pitchFamily="34" charset="-122"/>
              <a:ea typeface="Microsoft YaHei"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29</a:t>
            </a:fld>
            <a:endParaRPr kumimoji="1" lang="zh-CN" altLang="en-US"/>
          </a:p>
        </p:txBody>
      </p:sp>
    </p:spTree>
    <p:extLst>
      <p:ext uri="{BB962C8B-B14F-4D97-AF65-F5344CB8AC3E}">
        <p14:creationId xmlns:p14="http://schemas.microsoft.com/office/powerpoint/2010/main" val="41822378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30</a:t>
            </a:fld>
            <a:endParaRPr kumimoji="1" lang="zh-CN" altLang="en-US"/>
          </a:p>
        </p:txBody>
      </p:sp>
    </p:spTree>
    <p:extLst>
      <p:ext uri="{BB962C8B-B14F-4D97-AF65-F5344CB8AC3E}">
        <p14:creationId xmlns:p14="http://schemas.microsoft.com/office/powerpoint/2010/main" val="3461915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a:t>
            </a:fld>
            <a:endParaRPr kumimoji="1" lang="zh-CN" altLang="en-US"/>
          </a:p>
        </p:txBody>
      </p:sp>
    </p:spTree>
    <p:extLst>
      <p:ext uri="{BB962C8B-B14F-4D97-AF65-F5344CB8AC3E}">
        <p14:creationId xmlns:p14="http://schemas.microsoft.com/office/powerpoint/2010/main" val="16113548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31</a:t>
            </a:fld>
            <a:endParaRPr kumimoji="1" lang="zh-CN" altLang="en-US"/>
          </a:p>
        </p:txBody>
      </p:sp>
    </p:spTree>
    <p:extLst>
      <p:ext uri="{BB962C8B-B14F-4D97-AF65-F5344CB8AC3E}">
        <p14:creationId xmlns:p14="http://schemas.microsoft.com/office/powerpoint/2010/main" val="25416752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32</a:t>
            </a:fld>
            <a:endParaRPr kumimoji="1" lang="zh-CN" altLang="en-US"/>
          </a:p>
        </p:txBody>
      </p:sp>
    </p:spTree>
    <p:extLst>
      <p:ext uri="{BB962C8B-B14F-4D97-AF65-F5344CB8AC3E}">
        <p14:creationId xmlns:p14="http://schemas.microsoft.com/office/powerpoint/2010/main" val="4001623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a:t>
            </a:fld>
            <a:endParaRPr kumimoji="1" lang="zh-CN" altLang="en-US"/>
          </a:p>
        </p:txBody>
      </p:sp>
    </p:spTree>
    <p:extLst>
      <p:ext uri="{BB962C8B-B14F-4D97-AF65-F5344CB8AC3E}">
        <p14:creationId xmlns:p14="http://schemas.microsoft.com/office/powerpoint/2010/main" val="1217010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6</a:t>
            </a:fld>
            <a:endParaRPr kumimoji="1" lang="zh-CN" altLang="en-US"/>
          </a:p>
        </p:txBody>
      </p:sp>
    </p:spTree>
    <p:extLst>
      <p:ext uri="{BB962C8B-B14F-4D97-AF65-F5344CB8AC3E}">
        <p14:creationId xmlns:p14="http://schemas.microsoft.com/office/powerpoint/2010/main" val="2623650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7</a:t>
            </a:fld>
            <a:endParaRPr kumimoji="1" lang="zh-CN" altLang="en-US"/>
          </a:p>
        </p:txBody>
      </p:sp>
    </p:spTree>
    <p:extLst>
      <p:ext uri="{BB962C8B-B14F-4D97-AF65-F5344CB8AC3E}">
        <p14:creationId xmlns:p14="http://schemas.microsoft.com/office/powerpoint/2010/main" val="4210970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8</a:t>
            </a:fld>
            <a:endParaRPr kumimoji="1" lang="zh-CN" altLang="en-US"/>
          </a:p>
        </p:txBody>
      </p:sp>
    </p:spTree>
    <p:extLst>
      <p:ext uri="{BB962C8B-B14F-4D97-AF65-F5344CB8AC3E}">
        <p14:creationId xmlns:p14="http://schemas.microsoft.com/office/powerpoint/2010/main" val="3199463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9</a:t>
            </a:fld>
            <a:endParaRPr kumimoji="1" lang="zh-CN" altLang="en-US"/>
          </a:p>
        </p:txBody>
      </p:sp>
    </p:spTree>
    <p:extLst>
      <p:ext uri="{BB962C8B-B14F-4D97-AF65-F5344CB8AC3E}">
        <p14:creationId xmlns:p14="http://schemas.microsoft.com/office/powerpoint/2010/main" val="1251491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10</a:t>
            </a:fld>
            <a:endParaRPr kumimoji="1" lang="zh-CN" altLang="en-US"/>
          </a:p>
        </p:txBody>
      </p:sp>
    </p:spTree>
    <p:extLst>
      <p:ext uri="{BB962C8B-B14F-4D97-AF65-F5344CB8AC3E}">
        <p14:creationId xmlns:p14="http://schemas.microsoft.com/office/powerpoint/2010/main" val="1772783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1985E7-AD5F-3443-8BB8-066DBE30AD44}"/>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FA2B2CBD-0FC4-3740-A613-AB7C49BBBA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1ABBB39B-099A-AC4C-A764-5CFC611AF3F7}"/>
              </a:ext>
            </a:extLst>
          </p:cNvPr>
          <p:cNvSpPr>
            <a:spLocks noGrp="1"/>
          </p:cNvSpPr>
          <p:nvPr>
            <p:ph type="dt" sz="half" idx="10"/>
          </p:nvPr>
        </p:nvSpPr>
        <p:spPr/>
        <p:txBody>
          <a:bodyPr/>
          <a:lstStyle/>
          <a:p>
            <a:fld id="{1C49BB65-7B3F-4D4E-A397-BBFD82890A5A}" type="datetimeFigureOut">
              <a:rPr kumimoji="1" lang="zh-CN" altLang="en-US" smtClean="0"/>
              <a:t>2020/9/17</a:t>
            </a:fld>
            <a:endParaRPr kumimoji="1" lang="zh-CN" altLang="en-US"/>
          </a:p>
        </p:txBody>
      </p:sp>
      <p:sp>
        <p:nvSpPr>
          <p:cNvPr id="5" name="页脚占位符 4">
            <a:extLst>
              <a:ext uri="{FF2B5EF4-FFF2-40B4-BE49-F238E27FC236}">
                <a16:creationId xmlns:a16="http://schemas.microsoft.com/office/drawing/2014/main" id="{C3D2BBC2-7964-964F-8BF9-F3989B2B123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D033C90-A51C-1141-89C2-007DE3F884D6}"/>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2401764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0C5051-4D33-D245-9A58-1FAAF9B67BC0}"/>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29D678C-829A-3B42-8594-9185B5614ECF}"/>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F6D5765-7915-6E4B-BCBD-3755176BD775}"/>
              </a:ext>
            </a:extLst>
          </p:cNvPr>
          <p:cNvSpPr>
            <a:spLocks noGrp="1"/>
          </p:cNvSpPr>
          <p:nvPr>
            <p:ph type="dt" sz="half" idx="10"/>
          </p:nvPr>
        </p:nvSpPr>
        <p:spPr/>
        <p:txBody>
          <a:bodyPr/>
          <a:lstStyle/>
          <a:p>
            <a:fld id="{1C49BB65-7B3F-4D4E-A397-BBFD82890A5A}" type="datetimeFigureOut">
              <a:rPr kumimoji="1" lang="zh-CN" altLang="en-US" smtClean="0"/>
              <a:t>2020/9/17</a:t>
            </a:fld>
            <a:endParaRPr kumimoji="1" lang="zh-CN" altLang="en-US"/>
          </a:p>
        </p:txBody>
      </p:sp>
      <p:sp>
        <p:nvSpPr>
          <p:cNvPr id="5" name="页脚占位符 4">
            <a:extLst>
              <a:ext uri="{FF2B5EF4-FFF2-40B4-BE49-F238E27FC236}">
                <a16:creationId xmlns:a16="http://schemas.microsoft.com/office/drawing/2014/main" id="{78114BEC-EBA0-5248-8408-11F81ED0021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CA15DA3-296D-4D48-A221-CDEE3E5F7DD7}"/>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3988156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B5EE393-BBF1-C744-BE5C-C9514841B980}"/>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C48D564-48A2-B049-AFA1-310ED30FEDCD}"/>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1F2BC9C1-97AF-E341-B299-23BA7B941080}"/>
              </a:ext>
            </a:extLst>
          </p:cNvPr>
          <p:cNvSpPr>
            <a:spLocks noGrp="1"/>
          </p:cNvSpPr>
          <p:nvPr>
            <p:ph type="dt" sz="half" idx="10"/>
          </p:nvPr>
        </p:nvSpPr>
        <p:spPr/>
        <p:txBody>
          <a:bodyPr/>
          <a:lstStyle/>
          <a:p>
            <a:fld id="{1C49BB65-7B3F-4D4E-A397-BBFD82890A5A}" type="datetimeFigureOut">
              <a:rPr kumimoji="1" lang="zh-CN" altLang="en-US" smtClean="0"/>
              <a:t>2020/9/17</a:t>
            </a:fld>
            <a:endParaRPr kumimoji="1" lang="zh-CN" altLang="en-US"/>
          </a:p>
        </p:txBody>
      </p:sp>
      <p:sp>
        <p:nvSpPr>
          <p:cNvPr id="5" name="页脚占位符 4">
            <a:extLst>
              <a:ext uri="{FF2B5EF4-FFF2-40B4-BE49-F238E27FC236}">
                <a16:creationId xmlns:a16="http://schemas.microsoft.com/office/drawing/2014/main" id="{4A64BF9F-C28A-934B-A0CB-D63D7BBC678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7541ADA-BA2D-5A49-8DBD-7FDBCBA02C69}"/>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2570666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48F6C4-8876-B04C-A968-60A25A865B45}"/>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411933AA-7949-DA45-8483-815D70FB3464}"/>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206F07E-E9C8-DF4F-811B-D33F817350ED}"/>
              </a:ext>
            </a:extLst>
          </p:cNvPr>
          <p:cNvSpPr>
            <a:spLocks noGrp="1"/>
          </p:cNvSpPr>
          <p:nvPr>
            <p:ph type="dt" sz="half" idx="10"/>
          </p:nvPr>
        </p:nvSpPr>
        <p:spPr/>
        <p:txBody>
          <a:bodyPr/>
          <a:lstStyle/>
          <a:p>
            <a:fld id="{1C49BB65-7B3F-4D4E-A397-BBFD82890A5A}" type="datetimeFigureOut">
              <a:rPr kumimoji="1" lang="zh-CN" altLang="en-US" smtClean="0"/>
              <a:t>2020/9/17</a:t>
            </a:fld>
            <a:endParaRPr kumimoji="1" lang="zh-CN" altLang="en-US"/>
          </a:p>
        </p:txBody>
      </p:sp>
      <p:sp>
        <p:nvSpPr>
          <p:cNvPr id="5" name="页脚占位符 4">
            <a:extLst>
              <a:ext uri="{FF2B5EF4-FFF2-40B4-BE49-F238E27FC236}">
                <a16:creationId xmlns:a16="http://schemas.microsoft.com/office/drawing/2014/main" id="{FF07EAEA-C9E3-194D-9670-61A4982845C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F0BA323-77EB-E344-B990-98358B8F0AD9}"/>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3028723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EB8CC-9B16-5B47-8646-688D9AD7A4A3}"/>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6E0AF32D-FE45-B840-A45B-9F6BC17FF6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3A4D500E-0FFC-624C-979F-64B74E8946EA}"/>
              </a:ext>
            </a:extLst>
          </p:cNvPr>
          <p:cNvSpPr>
            <a:spLocks noGrp="1"/>
          </p:cNvSpPr>
          <p:nvPr>
            <p:ph type="dt" sz="half" idx="10"/>
          </p:nvPr>
        </p:nvSpPr>
        <p:spPr/>
        <p:txBody>
          <a:bodyPr/>
          <a:lstStyle/>
          <a:p>
            <a:fld id="{1C49BB65-7B3F-4D4E-A397-BBFD82890A5A}" type="datetimeFigureOut">
              <a:rPr kumimoji="1" lang="zh-CN" altLang="en-US" smtClean="0"/>
              <a:t>2020/9/17</a:t>
            </a:fld>
            <a:endParaRPr kumimoji="1" lang="zh-CN" altLang="en-US"/>
          </a:p>
        </p:txBody>
      </p:sp>
      <p:sp>
        <p:nvSpPr>
          <p:cNvPr id="5" name="页脚占位符 4">
            <a:extLst>
              <a:ext uri="{FF2B5EF4-FFF2-40B4-BE49-F238E27FC236}">
                <a16:creationId xmlns:a16="http://schemas.microsoft.com/office/drawing/2014/main" id="{9CCD6219-859B-2C4F-AAE5-F528699FBED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DDAB5A8-E384-D742-8E54-9D03D564D2AC}"/>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1011700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DAB73-EAEC-034A-9850-98D1F0729A76}"/>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1F2BC799-2889-7C42-B591-61B1C8CFA32D}"/>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84BE2DE6-F13A-9F4D-938E-BF6C35645CCB}"/>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7F98024A-9026-374A-9835-0921E9EA0B45}"/>
              </a:ext>
            </a:extLst>
          </p:cNvPr>
          <p:cNvSpPr>
            <a:spLocks noGrp="1"/>
          </p:cNvSpPr>
          <p:nvPr>
            <p:ph type="dt" sz="half" idx="10"/>
          </p:nvPr>
        </p:nvSpPr>
        <p:spPr/>
        <p:txBody>
          <a:bodyPr/>
          <a:lstStyle/>
          <a:p>
            <a:fld id="{1C49BB65-7B3F-4D4E-A397-BBFD82890A5A}" type="datetimeFigureOut">
              <a:rPr kumimoji="1" lang="zh-CN" altLang="en-US" smtClean="0"/>
              <a:t>2020/9/17</a:t>
            </a:fld>
            <a:endParaRPr kumimoji="1" lang="zh-CN" altLang="en-US"/>
          </a:p>
        </p:txBody>
      </p:sp>
      <p:sp>
        <p:nvSpPr>
          <p:cNvPr id="6" name="页脚占位符 5">
            <a:extLst>
              <a:ext uri="{FF2B5EF4-FFF2-40B4-BE49-F238E27FC236}">
                <a16:creationId xmlns:a16="http://schemas.microsoft.com/office/drawing/2014/main" id="{3612FA65-A95A-8D42-8FF6-73019793C953}"/>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8AF21F13-F798-9F4F-97E0-3FAF1DE42B22}"/>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787556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164F6E-2DA7-6845-8B7A-1BB71524C972}"/>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665DD0D5-B856-1841-9B26-823A07572C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BA7975FD-F7B8-AA46-AB0A-7A4DD13C2607}"/>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8647B958-00CA-A341-B59E-756A79F935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B4EABC66-C7BD-DF46-ABD6-7CE34DF19F32}"/>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22CC4104-9AD5-584F-86AE-4156E0AF6286}"/>
              </a:ext>
            </a:extLst>
          </p:cNvPr>
          <p:cNvSpPr>
            <a:spLocks noGrp="1"/>
          </p:cNvSpPr>
          <p:nvPr>
            <p:ph type="dt" sz="half" idx="10"/>
          </p:nvPr>
        </p:nvSpPr>
        <p:spPr/>
        <p:txBody>
          <a:bodyPr/>
          <a:lstStyle/>
          <a:p>
            <a:fld id="{1C49BB65-7B3F-4D4E-A397-BBFD82890A5A}" type="datetimeFigureOut">
              <a:rPr kumimoji="1" lang="zh-CN" altLang="en-US" smtClean="0"/>
              <a:t>2020/9/17</a:t>
            </a:fld>
            <a:endParaRPr kumimoji="1" lang="zh-CN" altLang="en-US"/>
          </a:p>
        </p:txBody>
      </p:sp>
      <p:sp>
        <p:nvSpPr>
          <p:cNvPr id="8" name="页脚占位符 7">
            <a:extLst>
              <a:ext uri="{FF2B5EF4-FFF2-40B4-BE49-F238E27FC236}">
                <a16:creationId xmlns:a16="http://schemas.microsoft.com/office/drawing/2014/main" id="{D574BB21-8115-8342-B618-1B1CB257A5EF}"/>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3908F2E7-D748-7947-895B-85B583E38F81}"/>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3972114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A26DC-7E91-6149-8A18-CB0C58A1A3F1}"/>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5C57088E-D40C-F045-A780-7DFF2B6613EC}"/>
              </a:ext>
            </a:extLst>
          </p:cNvPr>
          <p:cNvSpPr>
            <a:spLocks noGrp="1"/>
          </p:cNvSpPr>
          <p:nvPr>
            <p:ph type="dt" sz="half" idx="10"/>
          </p:nvPr>
        </p:nvSpPr>
        <p:spPr/>
        <p:txBody>
          <a:bodyPr/>
          <a:lstStyle/>
          <a:p>
            <a:fld id="{1C49BB65-7B3F-4D4E-A397-BBFD82890A5A}" type="datetimeFigureOut">
              <a:rPr kumimoji="1" lang="zh-CN" altLang="en-US" smtClean="0"/>
              <a:t>2020/9/17</a:t>
            </a:fld>
            <a:endParaRPr kumimoji="1" lang="zh-CN" altLang="en-US"/>
          </a:p>
        </p:txBody>
      </p:sp>
      <p:sp>
        <p:nvSpPr>
          <p:cNvPr id="4" name="页脚占位符 3">
            <a:extLst>
              <a:ext uri="{FF2B5EF4-FFF2-40B4-BE49-F238E27FC236}">
                <a16:creationId xmlns:a16="http://schemas.microsoft.com/office/drawing/2014/main" id="{BACD306C-29A0-0045-9C38-BA6B0C5A5074}"/>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E32ED1B5-616B-8046-BC0D-CDEC1F906D64}"/>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4291102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7427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CEC01B-2BE2-1042-B066-B7D57FA4B559}"/>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4C8FA9F5-DE12-6E41-9F1B-007593FDFC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9B46BBB9-02CE-6E44-B3AF-C7A83FDC00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947B0F8E-DE15-BE49-AF57-244E4414D10A}"/>
              </a:ext>
            </a:extLst>
          </p:cNvPr>
          <p:cNvSpPr>
            <a:spLocks noGrp="1"/>
          </p:cNvSpPr>
          <p:nvPr>
            <p:ph type="dt" sz="half" idx="10"/>
          </p:nvPr>
        </p:nvSpPr>
        <p:spPr/>
        <p:txBody>
          <a:bodyPr/>
          <a:lstStyle/>
          <a:p>
            <a:fld id="{1C49BB65-7B3F-4D4E-A397-BBFD82890A5A}" type="datetimeFigureOut">
              <a:rPr kumimoji="1" lang="zh-CN" altLang="en-US" smtClean="0"/>
              <a:t>2020/9/17</a:t>
            </a:fld>
            <a:endParaRPr kumimoji="1" lang="zh-CN" altLang="en-US"/>
          </a:p>
        </p:txBody>
      </p:sp>
      <p:sp>
        <p:nvSpPr>
          <p:cNvPr id="6" name="页脚占位符 5">
            <a:extLst>
              <a:ext uri="{FF2B5EF4-FFF2-40B4-BE49-F238E27FC236}">
                <a16:creationId xmlns:a16="http://schemas.microsoft.com/office/drawing/2014/main" id="{5D620EDC-8FB3-F84C-830F-00394D1F8ED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2EAC8968-C125-9247-B429-F6A3A40FC480}"/>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1978808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61D079-429A-6A45-8CDD-CCECB97E461E}"/>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85B0CA4F-9514-0F4E-9682-E4ACCC9BA6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2E842C43-F2AA-2444-BF8A-3E1AB31E0D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629649E7-08E4-4242-8CAE-AC76E4D5DB8D}"/>
              </a:ext>
            </a:extLst>
          </p:cNvPr>
          <p:cNvSpPr>
            <a:spLocks noGrp="1"/>
          </p:cNvSpPr>
          <p:nvPr>
            <p:ph type="dt" sz="half" idx="10"/>
          </p:nvPr>
        </p:nvSpPr>
        <p:spPr/>
        <p:txBody>
          <a:bodyPr/>
          <a:lstStyle/>
          <a:p>
            <a:fld id="{1C49BB65-7B3F-4D4E-A397-BBFD82890A5A}" type="datetimeFigureOut">
              <a:rPr kumimoji="1" lang="zh-CN" altLang="en-US" smtClean="0"/>
              <a:t>2020/9/17</a:t>
            </a:fld>
            <a:endParaRPr kumimoji="1" lang="zh-CN" altLang="en-US"/>
          </a:p>
        </p:txBody>
      </p:sp>
      <p:sp>
        <p:nvSpPr>
          <p:cNvPr id="6" name="页脚占位符 5">
            <a:extLst>
              <a:ext uri="{FF2B5EF4-FFF2-40B4-BE49-F238E27FC236}">
                <a16:creationId xmlns:a16="http://schemas.microsoft.com/office/drawing/2014/main" id="{7CDB62DF-5A2F-DA49-9173-97EB4515321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0FB3A4E-450D-9B48-BB40-F6EA89E7B625}"/>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2874456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04CD426-84E5-8849-9DD7-FDE666C143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3D420EFB-1FAF-FA4F-9215-EE73958A6E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B25F518-E84F-1943-82BB-BBB6605853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49BB65-7B3F-4D4E-A397-BBFD82890A5A}" type="datetimeFigureOut">
              <a:rPr kumimoji="1" lang="zh-CN" altLang="en-US" smtClean="0"/>
              <a:t>2020/9/17</a:t>
            </a:fld>
            <a:endParaRPr kumimoji="1" lang="zh-CN" altLang="en-US"/>
          </a:p>
        </p:txBody>
      </p:sp>
      <p:sp>
        <p:nvSpPr>
          <p:cNvPr id="5" name="页脚占位符 4">
            <a:extLst>
              <a:ext uri="{FF2B5EF4-FFF2-40B4-BE49-F238E27FC236}">
                <a16:creationId xmlns:a16="http://schemas.microsoft.com/office/drawing/2014/main" id="{A9A0857A-C26A-6948-A4AD-80020C6760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2CD047B8-469F-ED4E-9078-E1AF4277BD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15200775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hyperlink" Target="http://www.baidu.com/" TargetMode="Externa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3FCDB2B-2A29-6F48-BC50-9F60F3C62818}"/>
              </a:ext>
            </a:extLst>
          </p:cNvPr>
          <p:cNvSpPr txBox="1"/>
          <p:nvPr/>
        </p:nvSpPr>
        <p:spPr>
          <a:xfrm>
            <a:off x="2033847" y="1969299"/>
            <a:ext cx="7758546" cy="1200329"/>
          </a:xfrm>
          <a:prstGeom prst="rect">
            <a:avLst/>
          </a:prstGeom>
          <a:noFill/>
        </p:spPr>
        <p:txBody>
          <a:bodyPr wrap="square" rtlCol="0">
            <a:spAutoFit/>
          </a:bodyPr>
          <a:lstStyle/>
          <a:p>
            <a:pPr algn="ctr"/>
            <a:r>
              <a:rPr kumimoji="1" lang="en-US" altLang="zh-CN" sz="7200" dirty="0">
                <a:latin typeface="Microsoft YaHei" panose="020B0503020204020204" pitchFamily="34" charset="-122"/>
                <a:ea typeface="Microsoft YaHei" panose="020B0503020204020204" pitchFamily="34" charset="-122"/>
              </a:rPr>
              <a:t>Java</a:t>
            </a:r>
            <a:endParaRPr kumimoji="1" lang="zh-CN" altLang="en-US" sz="7200"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8A127D42-A344-F84F-ACAF-337DAB666471}"/>
              </a:ext>
            </a:extLst>
          </p:cNvPr>
          <p:cNvSpPr txBox="1"/>
          <p:nvPr/>
        </p:nvSpPr>
        <p:spPr>
          <a:xfrm>
            <a:off x="8249055" y="5155661"/>
            <a:ext cx="3942945" cy="1219784"/>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医学信息工程  叶寒锋</a:t>
            </a:r>
            <a:endParaRPr kumimoji="1" lang="en-US" altLang="zh-CN" sz="2400" dirty="0">
              <a:latin typeface="Microsoft YaHei" panose="020B0503020204020204" pitchFamily="34" charset="-122"/>
              <a:ea typeface="Microsoft YaHei" panose="020B0503020204020204" pitchFamily="34" charset="-122"/>
            </a:endParaRPr>
          </a:p>
          <a:p>
            <a:r>
              <a:rPr kumimoji="1" lang="en-US" altLang="zh-CN" sz="2400" dirty="0" err="1">
                <a:latin typeface="Microsoft YaHei" panose="020B0503020204020204" pitchFamily="34" charset="-122"/>
                <a:ea typeface="Microsoft YaHei" panose="020B0503020204020204" pitchFamily="34" charset="-122"/>
              </a:rPr>
              <a:t>E-mail:zjyesir@yeah.net</a:t>
            </a:r>
            <a:endParaRPr kumimoji="1" lang="en-US" altLang="zh-CN" sz="2400" dirty="0">
              <a:latin typeface="Microsoft YaHei" panose="020B0503020204020204" pitchFamily="34" charset="-122"/>
              <a:ea typeface="Microsoft YaHei" panose="020B0503020204020204" pitchFamily="34" charset="-122"/>
            </a:endParaRPr>
          </a:p>
          <a:p>
            <a:endParaRPr kumimoji="1" lang="zh-CN" altLang="en-US" sz="2400"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A4A64C46-B417-4845-ADDE-3A369FD9E238}"/>
              </a:ext>
            </a:extLst>
          </p:cNvPr>
          <p:cNvSpPr txBox="1"/>
          <p:nvPr/>
        </p:nvSpPr>
        <p:spPr>
          <a:xfrm>
            <a:off x="1700784" y="3518102"/>
            <a:ext cx="8503920" cy="707886"/>
          </a:xfrm>
          <a:prstGeom prst="rect">
            <a:avLst/>
          </a:prstGeom>
          <a:noFill/>
        </p:spPr>
        <p:txBody>
          <a:bodyPr wrap="square" rtlCol="0">
            <a:spAutoFit/>
          </a:bodyPr>
          <a:lstStyle/>
          <a:p>
            <a:pPr algn="ctr"/>
            <a:r>
              <a:rPr kumimoji="1" lang="zh-CN" altLang="en-US" sz="4000" dirty="0">
                <a:latin typeface="Microsoft YaHei" panose="020B0503020204020204" pitchFamily="34" charset="-122"/>
                <a:ea typeface="Microsoft YaHei" panose="020B0503020204020204" pitchFamily="34" charset="-122"/>
              </a:rPr>
              <a:t>第</a:t>
            </a:r>
            <a:r>
              <a:rPr kumimoji="1" lang="en-US" altLang="zh-CN" sz="4000" dirty="0">
                <a:latin typeface="Microsoft YaHei" panose="020B0503020204020204" pitchFamily="34" charset="-122"/>
                <a:ea typeface="Microsoft YaHei" panose="020B0503020204020204" pitchFamily="34" charset="-122"/>
              </a:rPr>
              <a:t>18</a:t>
            </a:r>
            <a:r>
              <a:rPr kumimoji="1" lang="zh-CN" altLang="en-US" sz="4000" dirty="0">
                <a:latin typeface="Microsoft YaHei" panose="020B0503020204020204" pitchFamily="34" charset="-122"/>
                <a:ea typeface="Microsoft YaHei" panose="020B0503020204020204" pitchFamily="34" charset="-122"/>
              </a:rPr>
              <a:t>节 网络编程  </a:t>
            </a:r>
            <a:endParaRPr kumimoji="1" lang="en-US" altLang="zh-CN" sz="4000" dirty="0">
              <a:latin typeface="Microsoft YaHei" panose="020B0503020204020204" pitchFamily="34" charset="-122"/>
              <a:ea typeface="Microsoft YaHei" panose="020B0503020204020204" pitchFamily="34" charset="-122"/>
            </a:endParaRPr>
          </a:p>
        </p:txBody>
      </p:sp>
      <p:pic>
        <p:nvPicPr>
          <p:cNvPr id="5" name="图片 2">
            <a:extLst>
              <a:ext uri="{FF2B5EF4-FFF2-40B4-BE49-F238E27FC236}">
                <a16:creationId xmlns:a16="http://schemas.microsoft.com/office/drawing/2014/main" id="{59775E4F-91FF-944A-AA06-0A277F28658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2818" t="9651" r="2068" b="9219"/>
          <a:stretch>
            <a:fillRect/>
          </a:stretch>
        </p:blipFill>
        <p:spPr bwMode="auto">
          <a:xfrm>
            <a:off x="9186863" y="0"/>
            <a:ext cx="3005137" cy="782637"/>
          </a:xfrm>
          <a:prstGeom prst="rect">
            <a:avLst/>
          </a:prstGeom>
          <a:solidFill>
            <a:schemeClr val="accent1"/>
          </a:solidFill>
          <a:ln>
            <a:noFill/>
          </a:ln>
        </p:spPr>
      </p:pic>
    </p:spTree>
    <p:extLst>
      <p:ext uri="{BB962C8B-B14F-4D97-AF65-F5344CB8AC3E}">
        <p14:creationId xmlns:p14="http://schemas.microsoft.com/office/powerpoint/2010/main" val="1126805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en-US" altLang="zh-CN" sz="4800" dirty="0">
                <a:ea typeface="Microsoft YaHei" panose="020B0503020204020204" pitchFamily="34" charset="-122"/>
              </a:rPr>
              <a:t>B/S</a:t>
            </a:r>
            <a:r>
              <a:rPr kumimoji="1" lang="zh-CN" altLang="en-US" sz="4800" dirty="0">
                <a:ea typeface="Microsoft YaHei" panose="020B0503020204020204" pitchFamily="34" charset="-122"/>
              </a:rPr>
              <a:t>架构</a:t>
            </a:r>
          </a:p>
        </p:txBody>
      </p:sp>
      <p:sp>
        <p:nvSpPr>
          <p:cNvPr id="3" name="文本框 2">
            <a:extLst>
              <a:ext uri="{FF2B5EF4-FFF2-40B4-BE49-F238E27FC236}">
                <a16:creationId xmlns:a16="http://schemas.microsoft.com/office/drawing/2014/main" id="{D01A8D9E-64F4-DF4A-B202-CF298ECEC7A2}"/>
              </a:ext>
            </a:extLst>
          </p:cNvPr>
          <p:cNvSpPr txBox="1"/>
          <p:nvPr/>
        </p:nvSpPr>
        <p:spPr>
          <a:xfrm>
            <a:off x="1479176" y="2097741"/>
            <a:ext cx="10139083" cy="2797048"/>
          </a:xfrm>
          <a:prstGeom prst="rect">
            <a:avLst/>
          </a:prstGeom>
          <a:noFill/>
        </p:spPr>
        <p:txBody>
          <a:bodyPr wrap="square" rtlCol="0">
            <a:spAutoFit/>
          </a:bodyPr>
          <a:lstStyle/>
          <a:p>
            <a:pPr>
              <a:lnSpc>
                <a:spcPct val="150000"/>
              </a:lnSpc>
            </a:pPr>
            <a:r>
              <a:rPr lang="en-US" altLang="zh-CN" sz="2400" dirty="0">
                <a:latin typeface="Microsoft YaHei" panose="020B0503020204020204" pitchFamily="34" charset="-122"/>
                <a:ea typeface="Microsoft YaHei" panose="020B0503020204020204" pitchFamily="34" charset="-122"/>
              </a:rPr>
              <a:t>B/S:</a:t>
            </a:r>
            <a:r>
              <a:rPr lang="zh-CN" altLang="en-US" sz="2400" dirty="0">
                <a:latin typeface="Microsoft YaHei" panose="020B0503020204020204" pitchFamily="34" charset="-122"/>
                <a:ea typeface="Microsoft YaHei" panose="020B0503020204020204" pitchFamily="34" charset="-122"/>
              </a:rPr>
              <a:t>  终端上，只通过浏览器和服务器进行数据交换的方式</a:t>
            </a:r>
            <a:endParaRPr lang="en-US" altLang="zh-CN" sz="2400" dirty="0">
              <a:latin typeface="Microsoft YaHei" panose="020B0503020204020204" pitchFamily="34" charset="-122"/>
              <a:ea typeface="Microsoft YaHei" panose="020B0503020204020204" pitchFamily="34" charset="-122"/>
            </a:endParaRPr>
          </a:p>
          <a:p>
            <a:pPr>
              <a:lnSpc>
                <a:spcPct val="150000"/>
              </a:lnSpc>
            </a:pP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浏览器有很多种，常见的是</a:t>
            </a:r>
            <a:endParaRPr lang="en-US" altLang="zh-CN" sz="2400" dirty="0">
              <a:latin typeface="Microsoft YaHei" panose="020B0503020204020204" pitchFamily="34" charset="-122"/>
              <a:ea typeface="Microsoft YaHei" panose="020B0503020204020204" pitchFamily="34" charset="-122"/>
            </a:endParaRPr>
          </a:p>
          <a:p>
            <a:pPr>
              <a:lnSpc>
                <a:spcPct val="150000"/>
              </a:lnSpc>
            </a:pP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en-US" altLang="zh-CN" sz="2400" dirty="0">
                <a:latin typeface="Microsoft YaHei" panose="020B0503020204020204" pitchFamily="34" charset="-122"/>
                <a:ea typeface="Microsoft YaHei" panose="020B0503020204020204" pitchFamily="34" charset="-122"/>
              </a:rPr>
              <a:t>IE(</a:t>
            </a:r>
            <a:r>
              <a:rPr lang="zh-CN" altLang="en-US" sz="2400" dirty="0">
                <a:latin typeface="Microsoft YaHei" panose="020B0503020204020204" pitchFamily="34" charset="-122"/>
                <a:ea typeface="Microsoft YaHei" panose="020B0503020204020204" pitchFamily="34" charset="-122"/>
              </a:rPr>
              <a:t>微软</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 </a:t>
            </a:r>
            <a:r>
              <a:rPr lang="en-US" altLang="zh-CN" sz="2400" dirty="0">
                <a:latin typeface="Microsoft YaHei" panose="020B0503020204020204" pitchFamily="34" charset="-122"/>
                <a:ea typeface="Microsoft YaHei" panose="020B0503020204020204" pitchFamily="34" charset="-122"/>
              </a:rPr>
              <a:t>Chrome(</a:t>
            </a:r>
            <a:r>
              <a:rPr lang="zh-CN" altLang="en-US" sz="2400" dirty="0">
                <a:latin typeface="Microsoft YaHei" panose="020B0503020204020204" pitchFamily="34" charset="-122"/>
                <a:ea typeface="Microsoft YaHei" panose="020B0503020204020204" pitchFamily="34" charset="-122"/>
              </a:rPr>
              <a:t>谷歌</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safari</a:t>
            </a:r>
            <a:r>
              <a:rPr lang="zh-CN" altLang="en-US" sz="2400" dirty="0">
                <a:latin typeface="Microsoft YaHei" panose="020B0503020204020204" pitchFamily="34" charset="-122"/>
                <a:ea typeface="Microsoft YaHei" panose="020B0503020204020204" pitchFamily="34" charset="-122"/>
              </a:rPr>
              <a:t>（苹果系统），猎豹</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猎豹移动</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等</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932895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1134342" y="831272"/>
            <a:ext cx="9923315" cy="830997"/>
          </a:xfrm>
          <a:prstGeom prst="rect">
            <a:avLst/>
          </a:prstGeom>
          <a:noFill/>
        </p:spPr>
        <p:txBody>
          <a:bodyPr wrap="square" rtlCol="0">
            <a:spAutoFit/>
          </a:bodyPr>
          <a:lstStyle/>
          <a:p>
            <a:pPr algn="ctr"/>
            <a:r>
              <a:rPr kumimoji="1" lang="en-US" altLang="zh-CN" sz="4800" dirty="0">
                <a:ea typeface="Microsoft YaHei" panose="020B0503020204020204" pitchFamily="34" charset="-122"/>
              </a:rPr>
              <a:t>2.</a:t>
            </a:r>
            <a:r>
              <a:rPr kumimoji="1" lang="zh-CN" altLang="en-US" sz="4800" dirty="0">
                <a:ea typeface="Microsoft YaHei" panose="020B0503020204020204" pitchFamily="34" charset="-122"/>
              </a:rPr>
              <a:t> 客户端和服务器计算</a:t>
            </a:r>
          </a:p>
        </p:txBody>
      </p:sp>
      <p:sp>
        <p:nvSpPr>
          <p:cNvPr id="3" name="文本框 2">
            <a:extLst>
              <a:ext uri="{FF2B5EF4-FFF2-40B4-BE49-F238E27FC236}">
                <a16:creationId xmlns:a16="http://schemas.microsoft.com/office/drawing/2014/main" id="{D01A8D9E-64F4-DF4A-B202-CF298ECEC7A2}"/>
              </a:ext>
            </a:extLst>
          </p:cNvPr>
          <p:cNvSpPr txBox="1"/>
          <p:nvPr/>
        </p:nvSpPr>
        <p:spPr>
          <a:xfrm>
            <a:off x="1479176" y="2097741"/>
            <a:ext cx="10139083" cy="1689052"/>
          </a:xfrm>
          <a:prstGeom prst="rect">
            <a:avLst/>
          </a:prstGeom>
          <a:noFill/>
        </p:spPr>
        <p:txBody>
          <a:bodyPr wrap="square" rtlCol="0">
            <a:spAutoFit/>
          </a:bodyPr>
          <a:lstStyle/>
          <a:p>
            <a:pPr>
              <a:lnSpc>
                <a:spcPct val="150000"/>
              </a:lnSpc>
            </a:pPr>
            <a:r>
              <a:rPr lang="zh-CN" altLang="en-US" sz="2400" dirty="0">
                <a:latin typeface="Microsoft YaHei" panose="020B0503020204020204" pitchFamily="34" charset="-122"/>
                <a:ea typeface="Microsoft YaHei" panose="020B0503020204020204" pitchFamily="34" charset="-122"/>
              </a:rPr>
              <a:t>套接字</a:t>
            </a:r>
            <a:r>
              <a:rPr lang="en-US" altLang="zh-CN" sz="2400" dirty="0">
                <a:latin typeface="Microsoft YaHei" panose="020B0503020204020204" pitchFamily="34" charset="-122"/>
                <a:ea typeface="Microsoft YaHei" panose="020B0503020204020204" pitchFamily="34" charset="-122"/>
              </a:rPr>
              <a:t>(socket)</a:t>
            </a:r>
            <a:r>
              <a:rPr lang="zh-CN" altLang="en-US" sz="2400" dirty="0">
                <a:latin typeface="Microsoft YaHei" panose="020B0503020204020204" pitchFamily="34" charset="-122"/>
                <a:ea typeface="Microsoft YaHei" panose="020B0503020204020204" pitchFamily="34" charset="-122"/>
              </a:rPr>
              <a:t>：两台主机之间逻辑连接的端点，可以用来发送和接受数据</a:t>
            </a:r>
            <a:endParaRPr lang="en-US" altLang="zh-CN" sz="2400" dirty="0">
              <a:latin typeface="Microsoft YaHei" panose="020B0503020204020204" pitchFamily="34" charset="-122"/>
              <a:ea typeface="Microsoft YaHei" panose="020B0503020204020204" pitchFamily="34" charset="-122"/>
            </a:endParaRPr>
          </a:p>
          <a:p>
            <a:pPr>
              <a:lnSpc>
                <a:spcPct val="150000"/>
              </a:lnSpc>
            </a:pPr>
            <a:endParaRPr lang="zh-CN" altLang="en-US" sz="240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9F4C84CF-0EC9-1B40-ACE5-D8D9F4C51B8A}"/>
              </a:ext>
            </a:extLst>
          </p:cNvPr>
          <p:cNvPicPr>
            <a:picLocks noChangeAspect="1"/>
          </p:cNvPicPr>
          <p:nvPr/>
        </p:nvPicPr>
        <p:blipFill>
          <a:blip r:embed="rId4"/>
          <a:stretch>
            <a:fillRect/>
          </a:stretch>
        </p:blipFill>
        <p:spPr>
          <a:xfrm>
            <a:off x="2696308" y="3183008"/>
            <a:ext cx="8016516" cy="3115662"/>
          </a:xfrm>
          <a:prstGeom prst="rect">
            <a:avLst/>
          </a:prstGeom>
        </p:spPr>
      </p:pic>
    </p:spTree>
    <p:extLst>
      <p:ext uri="{BB962C8B-B14F-4D97-AF65-F5344CB8AC3E}">
        <p14:creationId xmlns:p14="http://schemas.microsoft.com/office/powerpoint/2010/main" val="2978772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1134342" y="831272"/>
            <a:ext cx="9923315" cy="830997"/>
          </a:xfrm>
          <a:prstGeom prst="rect">
            <a:avLst/>
          </a:prstGeom>
          <a:noFill/>
        </p:spPr>
        <p:txBody>
          <a:bodyPr wrap="square" rtlCol="0">
            <a:spAutoFit/>
          </a:bodyPr>
          <a:lstStyle/>
          <a:p>
            <a:pPr algn="ctr"/>
            <a:r>
              <a:rPr kumimoji="1" lang="zh-CN" altLang="en-US" sz="4800" dirty="0">
                <a:ea typeface="Microsoft YaHei" panose="020B0503020204020204" pitchFamily="34" charset="-122"/>
              </a:rPr>
              <a:t> </a:t>
            </a:r>
            <a:r>
              <a:rPr kumimoji="1" lang="en-US" altLang="zh-CN" sz="4800" dirty="0">
                <a:ea typeface="Microsoft YaHei" panose="020B0503020204020204" pitchFamily="34" charset="-122"/>
              </a:rPr>
              <a:t>2.1</a:t>
            </a:r>
            <a:r>
              <a:rPr kumimoji="1" lang="zh-CN" altLang="en-US" sz="4800" dirty="0">
                <a:ea typeface="Microsoft YaHei" panose="020B0503020204020204" pitchFamily="34" charset="-122"/>
              </a:rPr>
              <a:t> 服务器套接字</a:t>
            </a:r>
          </a:p>
        </p:txBody>
      </p:sp>
      <p:sp>
        <p:nvSpPr>
          <p:cNvPr id="3" name="文本框 2">
            <a:extLst>
              <a:ext uri="{FF2B5EF4-FFF2-40B4-BE49-F238E27FC236}">
                <a16:creationId xmlns:a16="http://schemas.microsoft.com/office/drawing/2014/main" id="{D01A8D9E-64F4-DF4A-B202-CF298ECEC7A2}"/>
              </a:ext>
            </a:extLst>
          </p:cNvPr>
          <p:cNvSpPr txBox="1"/>
          <p:nvPr/>
        </p:nvSpPr>
        <p:spPr>
          <a:xfrm>
            <a:off x="1479176" y="2097741"/>
            <a:ext cx="10139083" cy="2797048"/>
          </a:xfrm>
          <a:prstGeom prst="rect">
            <a:avLst/>
          </a:prstGeom>
          <a:noFill/>
        </p:spPr>
        <p:txBody>
          <a:bodyPr wrap="square" rtlCol="0">
            <a:spAutoFit/>
          </a:bodyPr>
          <a:lstStyle/>
          <a:p>
            <a:pPr>
              <a:lnSpc>
                <a:spcPct val="150000"/>
              </a:lnSpc>
            </a:pPr>
            <a:r>
              <a:rPr lang="en-US" altLang="zh-CN" sz="2400" dirty="0" err="1">
                <a:latin typeface="Microsoft YaHei" panose="020B0503020204020204" pitchFamily="34" charset="-122"/>
                <a:ea typeface="Microsoft YaHei" panose="020B0503020204020204" pitchFamily="34" charset="-122"/>
              </a:rPr>
              <a:t>serverSocket</a:t>
            </a:r>
            <a:endParaRPr lang="en-US" altLang="zh-CN" sz="2400" dirty="0">
              <a:latin typeface="Microsoft YaHei" panose="020B0503020204020204" pitchFamily="34" charset="-122"/>
              <a:ea typeface="Microsoft YaHei" panose="020B0503020204020204" pitchFamily="34" charset="-122"/>
            </a:endParaRPr>
          </a:p>
          <a:p>
            <a:pPr>
              <a:lnSpc>
                <a:spcPct val="150000"/>
              </a:lnSpc>
            </a:pP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en-US" altLang="zh-CN" sz="2400" dirty="0" err="1">
                <a:latin typeface="Microsoft YaHei" panose="020B0503020204020204" pitchFamily="34" charset="-122"/>
                <a:ea typeface="Microsoft YaHei" panose="020B0503020204020204" pitchFamily="34" charset="-122"/>
              </a:rPr>
              <a:t>ServerSocket</a:t>
            </a:r>
            <a:r>
              <a:rPr lang="zh-CN" altLang="en-US" sz="2400" dirty="0">
                <a:latin typeface="Microsoft YaHei" panose="020B0503020204020204" pitchFamily="34" charset="-122"/>
                <a:ea typeface="Microsoft YaHei" panose="020B0503020204020204" pitchFamily="34" charset="-122"/>
              </a:rPr>
              <a:t> </a:t>
            </a:r>
            <a:r>
              <a:rPr lang="en-US" altLang="zh-CN" sz="2400" dirty="0" err="1">
                <a:latin typeface="Microsoft YaHei" panose="020B0503020204020204" pitchFamily="34" charset="-122"/>
                <a:ea typeface="Microsoft YaHei" panose="020B0503020204020204" pitchFamily="34" charset="-122"/>
              </a:rPr>
              <a:t>serverSocket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new</a:t>
            </a:r>
            <a:r>
              <a:rPr lang="zh-CN" altLang="en-US" sz="2400" dirty="0">
                <a:latin typeface="Microsoft YaHei" panose="020B0503020204020204" pitchFamily="34" charset="-122"/>
                <a:ea typeface="Microsoft YaHei" panose="020B0503020204020204" pitchFamily="34" charset="-122"/>
              </a:rPr>
              <a:t> </a:t>
            </a:r>
            <a:r>
              <a:rPr lang="en-US" altLang="zh-CN" sz="2400" dirty="0" err="1">
                <a:latin typeface="Microsoft YaHei" panose="020B0503020204020204" pitchFamily="34" charset="-122"/>
                <a:ea typeface="Microsoft YaHei" panose="020B0503020204020204" pitchFamily="34" charset="-122"/>
              </a:rPr>
              <a:t>ServerSocket</a:t>
            </a:r>
            <a:r>
              <a:rPr lang="en-US" altLang="zh-CN" sz="2400" dirty="0">
                <a:latin typeface="Microsoft YaHei" panose="020B0503020204020204" pitchFamily="34" charset="-122"/>
                <a:ea typeface="Microsoft YaHei" panose="020B0503020204020204" pitchFamily="34" charset="-122"/>
              </a:rPr>
              <a:t>(port)</a:t>
            </a:r>
          </a:p>
          <a:p>
            <a:pPr>
              <a:lnSpc>
                <a:spcPct val="150000"/>
              </a:lnSpc>
            </a:pPr>
            <a:r>
              <a:rPr lang="zh-CN" altLang="en-US" sz="2400" dirty="0">
                <a:latin typeface="Microsoft YaHei" panose="020B0503020204020204" pitchFamily="34" charset="-122"/>
                <a:ea typeface="Microsoft YaHei" panose="020B0503020204020204" pitchFamily="34" charset="-122"/>
              </a:rPr>
              <a:t>其中，</a:t>
            </a:r>
            <a:r>
              <a:rPr lang="en-US" altLang="zh-CN" sz="2400" dirty="0">
                <a:latin typeface="Microsoft YaHei" panose="020B0503020204020204" pitchFamily="34" charset="-122"/>
                <a:ea typeface="Microsoft YaHei" panose="020B0503020204020204" pitchFamily="34" charset="-122"/>
              </a:rPr>
              <a:t>port</a:t>
            </a:r>
            <a:r>
              <a:rPr lang="zh-CN" altLang="en-US" sz="2400" dirty="0">
                <a:latin typeface="Microsoft YaHei" panose="020B0503020204020204" pitchFamily="34" charset="-122"/>
                <a:ea typeface="Microsoft YaHei" panose="020B0503020204020204" pitchFamily="34" charset="-122"/>
              </a:rPr>
              <a:t>是计算机的端口号，从</a:t>
            </a:r>
            <a:r>
              <a:rPr lang="en-US" altLang="zh-CN" sz="2400" dirty="0">
                <a:latin typeface="Microsoft YaHei" panose="020B0503020204020204" pitchFamily="34" charset="-122"/>
                <a:ea typeface="Microsoft YaHei" panose="020B0503020204020204" pitchFamily="34" charset="-122"/>
              </a:rPr>
              <a:t>0-65536</a:t>
            </a:r>
            <a:r>
              <a:rPr lang="zh-CN" altLang="en-US" sz="2400" dirty="0">
                <a:latin typeface="Microsoft YaHei" panose="020B0503020204020204" pitchFamily="34" charset="-122"/>
                <a:ea typeface="Microsoft YaHei" panose="020B0503020204020204" pitchFamily="34" charset="-122"/>
              </a:rPr>
              <a:t>，其中</a:t>
            </a:r>
            <a:r>
              <a:rPr lang="en-US" altLang="zh-CN" sz="2400" dirty="0">
                <a:latin typeface="Microsoft YaHei" panose="020B0503020204020204" pitchFamily="34" charset="-122"/>
                <a:ea typeface="Microsoft YaHei" panose="020B0503020204020204" pitchFamily="34" charset="-122"/>
              </a:rPr>
              <a:t>0-1024</a:t>
            </a:r>
            <a:r>
              <a:rPr lang="zh-CN" altLang="en-US" sz="2400" dirty="0">
                <a:latin typeface="Microsoft YaHei" panose="020B0503020204020204" pitchFamily="34" charset="-122"/>
                <a:ea typeface="Microsoft YaHei" panose="020B0503020204020204" pitchFamily="34" charset="-122"/>
              </a:rPr>
              <a:t>是为特定服务保留的端口号。比如邮件服务器运行在</a:t>
            </a:r>
            <a:r>
              <a:rPr lang="en-US" altLang="zh-CN" sz="2400" dirty="0">
                <a:latin typeface="Microsoft YaHei" panose="020B0503020204020204" pitchFamily="34" charset="-122"/>
                <a:ea typeface="Microsoft YaHei" panose="020B0503020204020204" pitchFamily="34" charset="-122"/>
              </a:rPr>
              <a:t>25</a:t>
            </a:r>
            <a:r>
              <a:rPr lang="zh-CN" altLang="en-US" sz="2400" dirty="0">
                <a:latin typeface="Microsoft YaHei" panose="020B0503020204020204" pitchFamily="34" charset="-122"/>
                <a:ea typeface="Microsoft YaHei" panose="020B0503020204020204" pitchFamily="34" charset="-122"/>
              </a:rPr>
              <a:t>端口，</a:t>
            </a:r>
            <a:r>
              <a:rPr lang="en-US" altLang="zh-CN" sz="2400" dirty="0">
                <a:latin typeface="Microsoft YaHei" panose="020B0503020204020204" pitchFamily="34" charset="-122"/>
                <a:ea typeface="Microsoft YaHei" panose="020B0503020204020204" pitchFamily="34" charset="-122"/>
              </a:rPr>
              <a:t>web</a:t>
            </a:r>
            <a:r>
              <a:rPr lang="zh-CN" altLang="en-US" sz="2400" dirty="0">
                <a:latin typeface="Microsoft YaHei" panose="020B0503020204020204" pitchFamily="34" charset="-122"/>
                <a:ea typeface="Microsoft YaHei" panose="020B0503020204020204" pitchFamily="34" charset="-122"/>
              </a:rPr>
              <a:t>服务器运行在</a:t>
            </a:r>
            <a:r>
              <a:rPr lang="en-US" altLang="zh-CN" sz="2400" dirty="0">
                <a:latin typeface="Microsoft YaHei" panose="020B0503020204020204" pitchFamily="34" charset="-122"/>
                <a:ea typeface="Microsoft YaHei" panose="020B0503020204020204" pitchFamily="34" charset="-122"/>
              </a:rPr>
              <a:t>25</a:t>
            </a:r>
            <a:r>
              <a:rPr lang="zh-CN" altLang="en-US" sz="2400" dirty="0">
                <a:latin typeface="Microsoft YaHei" panose="020B0503020204020204" pitchFamily="34" charset="-122"/>
                <a:ea typeface="Microsoft YaHei" panose="020B0503020204020204" pitchFamily="34" charset="-122"/>
              </a:rPr>
              <a:t>端口</a:t>
            </a:r>
          </a:p>
        </p:txBody>
      </p:sp>
    </p:spTree>
    <p:extLst>
      <p:ext uri="{BB962C8B-B14F-4D97-AF65-F5344CB8AC3E}">
        <p14:creationId xmlns:p14="http://schemas.microsoft.com/office/powerpoint/2010/main" val="290514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1134342" y="831272"/>
            <a:ext cx="9923315" cy="830997"/>
          </a:xfrm>
          <a:prstGeom prst="rect">
            <a:avLst/>
          </a:prstGeom>
          <a:noFill/>
        </p:spPr>
        <p:txBody>
          <a:bodyPr wrap="square" rtlCol="0">
            <a:spAutoFit/>
          </a:bodyPr>
          <a:lstStyle/>
          <a:p>
            <a:pPr algn="ctr"/>
            <a:r>
              <a:rPr kumimoji="1" lang="zh-CN" altLang="en-US" sz="4800" dirty="0">
                <a:ea typeface="Microsoft YaHei" panose="020B0503020204020204" pitchFamily="34" charset="-122"/>
              </a:rPr>
              <a:t> </a:t>
            </a:r>
            <a:r>
              <a:rPr kumimoji="1" lang="en-US" altLang="zh-CN" sz="4800" dirty="0">
                <a:ea typeface="Microsoft YaHei" panose="020B0503020204020204" pitchFamily="34" charset="-122"/>
              </a:rPr>
              <a:t>2.2</a:t>
            </a:r>
            <a:r>
              <a:rPr kumimoji="1" lang="zh-CN" altLang="en-US" sz="4800" dirty="0">
                <a:ea typeface="Microsoft YaHei" panose="020B0503020204020204" pitchFamily="34" charset="-122"/>
              </a:rPr>
              <a:t> 客户端套接字</a:t>
            </a:r>
          </a:p>
        </p:txBody>
      </p:sp>
      <p:sp>
        <p:nvSpPr>
          <p:cNvPr id="3" name="文本框 2">
            <a:extLst>
              <a:ext uri="{FF2B5EF4-FFF2-40B4-BE49-F238E27FC236}">
                <a16:creationId xmlns:a16="http://schemas.microsoft.com/office/drawing/2014/main" id="{D01A8D9E-64F4-DF4A-B202-CF298ECEC7A2}"/>
              </a:ext>
            </a:extLst>
          </p:cNvPr>
          <p:cNvSpPr txBox="1"/>
          <p:nvPr/>
        </p:nvSpPr>
        <p:spPr>
          <a:xfrm>
            <a:off x="1479176" y="2097741"/>
            <a:ext cx="10139083" cy="3351046"/>
          </a:xfrm>
          <a:prstGeom prst="rect">
            <a:avLst/>
          </a:prstGeom>
          <a:noFill/>
        </p:spPr>
        <p:txBody>
          <a:bodyPr wrap="square" rtlCol="0">
            <a:spAutoFit/>
          </a:bodyPr>
          <a:lstStyle/>
          <a:p>
            <a:pPr>
              <a:lnSpc>
                <a:spcPct val="150000"/>
              </a:lnSpc>
            </a:pPr>
            <a:r>
              <a:rPr lang="en-US" altLang="zh-CN" sz="2400" dirty="0">
                <a:latin typeface="Microsoft YaHei" panose="020B0503020204020204" pitchFamily="34" charset="-122"/>
                <a:ea typeface="Microsoft YaHei" panose="020B0503020204020204" pitchFamily="34" charset="-122"/>
              </a:rPr>
              <a:t>Socket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socket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new</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Socket(</a:t>
            </a:r>
            <a:r>
              <a:rPr lang="en-US" altLang="zh-CN" sz="2400" dirty="0" err="1">
                <a:latin typeface="Microsoft YaHei" panose="020B0503020204020204" pitchFamily="34" charset="-122"/>
                <a:ea typeface="Microsoft YaHei" panose="020B0503020204020204" pitchFamily="34" charset="-122"/>
              </a:rPr>
              <a:t>serverName,port</a:t>
            </a:r>
            <a:r>
              <a:rPr lang="en-US" altLang="zh-CN" sz="2400" dirty="0">
                <a:latin typeface="Microsoft YaHei" panose="020B0503020204020204" pitchFamily="34" charset="-122"/>
                <a:ea typeface="Microsoft YaHei" panose="020B0503020204020204" pitchFamily="34" charset="-122"/>
              </a:rPr>
              <a:t>)</a:t>
            </a:r>
          </a:p>
          <a:p>
            <a:pPr>
              <a:lnSpc>
                <a:spcPct val="150000"/>
              </a:lnSpc>
            </a:pPr>
            <a:r>
              <a:rPr lang="en-US" altLang="zh-CN" sz="2400" dirty="0" err="1">
                <a:latin typeface="Microsoft YaHei" panose="020B0503020204020204" pitchFamily="34" charset="-122"/>
                <a:ea typeface="Microsoft YaHei" panose="020B0503020204020204" pitchFamily="34" charset="-122"/>
              </a:rPr>
              <a:t>serverName</a:t>
            </a:r>
            <a:r>
              <a:rPr lang="zh-CN" altLang="en-US" sz="2400" dirty="0">
                <a:latin typeface="Microsoft YaHei" panose="020B0503020204020204" pitchFamily="34" charset="-122"/>
                <a:ea typeface="Microsoft YaHei" panose="020B0503020204020204" pitchFamily="34" charset="-122"/>
              </a:rPr>
              <a:t>是服务器的互联网主机名或者</a:t>
            </a:r>
            <a:r>
              <a:rPr lang="en-US" altLang="zh-CN" sz="2400" dirty="0">
                <a:latin typeface="Microsoft YaHei" panose="020B0503020204020204" pitchFamily="34" charset="-122"/>
                <a:ea typeface="Microsoft YaHei" panose="020B0503020204020204" pitchFamily="34" charset="-122"/>
              </a:rPr>
              <a:t>IP</a:t>
            </a:r>
            <a:r>
              <a:rPr lang="zh-CN" altLang="en-US" sz="2400" dirty="0">
                <a:latin typeface="Microsoft YaHei" panose="020B0503020204020204" pitchFamily="34" charset="-122"/>
                <a:ea typeface="Microsoft YaHei" panose="020B0503020204020204" pitchFamily="34" charset="-122"/>
              </a:rPr>
              <a:t>地址，</a:t>
            </a:r>
            <a:endParaRPr lang="en-US" altLang="zh-CN" sz="2400" dirty="0">
              <a:latin typeface="Microsoft YaHei" panose="020B0503020204020204" pitchFamily="34" charset="-122"/>
              <a:ea typeface="Microsoft YaHei" panose="020B0503020204020204" pitchFamily="34" charset="-122"/>
            </a:endParaRPr>
          </a:p>
          <a:p>
            <a:pPr>
              <a:lnSpc>
                <a:spcPct val="150000"/>
              </a:lnSpc>
            </a:pP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比如：</a:t>
            </a: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en-US" altLang="zh-CN" sz="2400" dirty="0">
                <a:latin typeface="Microsoft YaHei" panose="020B0503020204020204" pitchFamily="34" charset="-122"/>
                <a:ea typeface="Microsoft YaHei" panose="020B0503020204020204" pitchFamily="34" charset="-122"/>
              </a:rPr>
              <a:t>Socket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socket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new</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Socket(“130.254.204.33”,8000)</a:t>
            </a:r>
          </a:p>
          <a:p>
            <a:pPr>
              <a:lnSpc>
                <a:spcPct val="150000"/>
              </a:lnSpc>
            </a:pP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601033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1134342" y="831272"/>
            <a:ext cx="9923315" cy="830997"/>
          </a:xfrm>
          <a:prstGeom prst="rect">
            <a:avLst/>
          </a:prstGeom>
          <a:noFill/>
        </p:spPr>
        <p:txBody>
          <a:bodyPr wrap="square" rtlCol="0">
            <a:spAutoFit/>
          </a:bodyPr>
          <a:lstStyle/>
          <a:p>
            <a:pPr algn="ctr"/>
            <a:r>
              <a:rPr kumimoji="1" lang="zh-CN" altLang="en-US" sz="4800" dirty="0">
                <a:ea typeface="Microsoft YaHei" panose="020B0503020204020204" pitchFamily="34" charset="-122"/>
              </a:rPr>
              <a:t> </a:t>
            </a:r>
            <a:r>
              <a:rPr kumimoji="1" lang="en-US" altLang="zh-CN" sz="4800" dirty="0">
                <a:ea typeface="Microsoft YaHei" panose="020B0503020204020204" pitchFamily="34" charset="-122"/>
              </a:rPr>
              <a:t>2.3</a:t>
            </a:r>
            <a:r>
              <a:rPr kumimoji="1" lang="zh-CN" altLang="en-US" sz="4800" dirty="0">
                <a:ea typeface="Microsoft YaHei" panose="020B0503020204020204" pitchFamily="34" charset="-122"/>
              </a:rPr>
              <a:t> 通过套接字进行数据传输</a:t>
            </a:r>
          </a:p>
        </p:txBody>
      </p:sp>
      <p:pic>
        <p:nvPicPr>
          <p:cNvPr id="4" name="图片 3">
            <a:extLst>
              <a:ext uri="{FF2B5EF4-FFF2-40B4-BE49-F238E27FC236}">
                <a16:creationId xmlns:a16="http://schemas.microsoft.com/office/drawing/2014/main" id="{7D0B0ED2-A726-3B44-B2A0-6E33C3DC37CE}"/>
              </a:ext>
            </a:extLst>
          </p:cNvPr>
          <p:cNvPicPr>
            <a:picLocks noChangeAspect="1"/>
          </p:cNvPicPr>
          <p:nvPr/>
        </p:nvPicPr>
        <p:blipFill>
          <a:blip r:embed="rId4"/>
          <a:stretch>
            <a:fillRect/>
          </a:stretch>
        </p:blipFill>
        <p:spPr>
          <a:xfrm>
            <a:off x="1349653" y="1828800"/>
            <a:ext cx="9970477" cy="4829311"/>
          </a:xfrm>
          <a:prstGeom prst="rect">
            <a:avLst/>
          </a:prstGeom>
        </p:spPr>
      </p:pic>
    </p:spTree>
    <p:extLst>
      <p:ext uri="{BB962C8B-B14F-4D97-AF65-F5344CB8AC3E}">
        <p14:creationId xmlns:p14="http://schemas.microsoft.com/office/powerpoint/2010/main" val="3938480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1134342" y="831272"/>
            <a:ext cx="9923315" cy="830997"/>
          </a:xfrm>
          <a:prstGeom prst="rect">
            <a:avLst/>
          </a:prstGeom>
          <a:noFill/>
        </p:spPr>
        <p:txBody>
          <a:bodyPr wrap="square" rtlCol="0">
            <a:spAutoFit/>
          </a:bodyPr>
          <a:lstStyle/>
          <a:p>
            <a:pPr algn="ctr"/>
            <a:r>
              <a:rPr kumimoji="1" lang="zh-CN" altLang="en-US" sz="4800" dirty="0">
                <a:ea typeface="Microsoft YaHei" panose="020B0503020204020204" pitchFamily="34" charset="-122"/>
              </a:rPr>
              <a:t>传输例子</a:t>
            </a:r>
          </a:p>
        </p:txBody>
      </p:sp>
      <p:pic>
        <p:nvPicPr>
          <p:cNvPr id="3" name="图片 2">
            <a:extLst>
              <a:ext uri="{FF2B5EF4-FFF2-40B4-BE49-F238E27FC236}">
                <a16:creationId xmlns:a16="http://schemas.microsoft.com/office/drawing/2014/main" id="{788B3658-4FD4-1F4D-A072-D820D02305E9}"/>
              </a:ext>
            </a:extLst>
          </p:cNvPr>
          <p:cNvPicPr>
            <a:picLocks noChangeAspect="1"/>
          </p:cNvPicPr>
          <p:nvPr/>
        </p:nvPicPr>
        <p:blipFill>
          <a:blip r:embed="rId4"/>
          <a:stretch>
            <a:fillRect/>
          </a:stretch>
        </p:blipFill>
        <p:spPr>
          <a:xfrm>
            <a:off x="2734856" y="2263304"/>
            <a:ext cx="6722287" cy="1885695"/>
          </a:xfrm>
          <a:prstGeom prst="rect">
            <a:avLst/>
          </a:prstGeom>
        </p:spPr>
      </p:pic>
      <p:sp>
        <p:nvSpPr>
          <p:cNvPr id="5" name="文本框 4">
            <a:extLst>
              <a:ext uri="{FF2B5EF4-FFF2-40B4-BE49-F238E27FC236}">
                <a16:creationId xmlns:a16="http://schemas.microsoft.com/office/drawing/2014/main" id="{D2308799-3927-364B-AEFB-747E4D4CCAD3}"/>
              </a:ext>
            </a:extLst>
          </p:cNvPr>
          <p:cNvSpPr txBox="1"/>
          <p:nvPr/>
        </p:nvSpPr>
        <p:spPr>
          <a:xfrm>
            <a:off x="2530549" y="4657060"/>
            <a:ext cx="7634177" cy="954107"/>
          </a:xfrm>
          <a:prstGeom prst="rect">
            <a:avLst/>
          </a:prstGeom>
          <a:noFill/>
        </p:spPr>
        <p:txBody>
          <a:bodyPr wrap="square" rtlCol="0">
            <a:spAutoFit/>
          </a:bodyPr>
          <a:lstStyle/>
          <a:p>
            <a:r>
              <a:rPr kumimoji="1" lang="zh-CN" altLang="en-US" sz="2800" dirty="0"/>
              <a:t>客户端把半径发给服务器</a:t>
            </a:r>
            <a:endParaRPr kumimoji="1" lang="en-US" altLang="zh-CN" sz="2800" dirty="0"/>
          </a:p>
          <a:p>
            <a:r>
              <a:rPr kumimoji="1" lang="zh-CN" altLang="en-US" sz="2800" dirty="0"/>
              <a:t>服务器计算出面积，然后把结果返回客户端</a:t>
            </a:r>
          </a:p>
        </p:txBody>
      </p:sp>
    </p:spTree>
    <p:extLst>
      <p:ext uri="{BB962C8B-B14F-4D97-AF65-F5344CB8AC3E}">
        <p14:creationId xmlns:p14="http://schemas.microsoft.com/office/powerpoint/2010/main" val="1038969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1134342" y="831272"/>
            <a:ext cx="9923315" cy="830997"/>
          </a:xfrm>
          <a:prstGeom prst="rect">
            <a:avLst/>
          </a:prstGeom>
          <a:noFill/>
        </p:spPr>
        <p:txBody>
          <a:bodyPr wrap="square" rtlCol="0">
            <a:spAutoFit/>
          </a:bodyPr>
          <a:lstStyle/>
          <a:p>
            <a:pPr algn="ctr"/>
            <a:r>
              <a:rPr kumimoji="1" lang="zh-CN" altLang="en-US" sz="4800" dirty="0">
                <a:ea typeface="Microsoft YaHei" panose="020B0503020204020204" pitchFamily="34" charset="-122"/>
              </a:rPr>
              <a:t>传输例子</a:t>
            </a:r>
            <a:r>
              <a:rPr kumimoji="1" lang="en-US" altLang="zh-CN" sz="4800" dirty="0">
                <a:ea typeface="Microsoft YaHei" panose="020B0503020204020204" pitchFamily="34" charset="-122"/>
              </a:rPr>
              <a:t>---</a:t>
            </a:r>
            <a:r>
              <a:rPr kumimoji="1" lang="zh-CN" altLang="en-US" sz="4800" dirty="0">
                <a:ea typeface="Microsoft YaHei" panose="020B0503020204020204" pitchFamily="34" charset="-122"/>
              </a:rPr>
              <a:t>代码流程</a:t>
            </a:r>
          </a:p>
        </p:txBody>
      </p:sp>
      <p:pic>
        <p:nvPicPr>
          <p:cNvPr id="4" name="图片 3">
            <a:extLst>
              <a:ext uri="{FF2B5EF4-FFF2-40B4-BE49-F238E27FC236}">
                <a16:creationId xmlns:a16="http://schemas.microsoft.com/office/drawing/2014/main" id="{4A21A45A-86CC-8647-AAE3-194CB472B7E9}"/>
              </a:ext>
            </a:extLst>
          </p:cNvPr>
          <p:cNvPicPr>
            <a:picLocks noChangeAspect="1"/>
          </p:cNvPicPr>
          <p:nvPr/>
        </p:nvPicPr>
        <p:blipFill>
          <a:blip r:embed="rId4"/>
          <a:stretch>
            <a:fillRect/>
          </a:stretch>
        </p:blipFill>
        <p:spPr>
          <a:xfrm>
            <a:off x="1134342" y="2083982"/>
            <a:ext cx="9841093" cy="3508744"/>
          </a:xfrm>
          <a:prstGeom prst="rect">
            <a:avLst/>
          </a:prstGeom>
        </p:spPr>
      </p:pic>
    </p:spTree>
    <p:extLst>
      <p:ext uri="{BB962C8B-B14F-4D97-AF65-F5344CB8AC3E}">
        <p14:creationId xmlns:p14="http://schemas.microsoft.com/office/powerpoint/2010/main" val="7917851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1134342" y="831272"/>
            <a:ext cx="9923315" cy="830997"/>
          </a:xfrm>
          <a:prstGeom prst="rect">
            <a:avLst/>
          </a:prstGeom>
          <a:noFill/>
        </p:spPr>
        <p:txBody>
          <a:bodyPr wrap="square" rtlCol="0">
            <a:spAutoFit/>
          </a:bodyPr>
          <a:lstStyle/>
          <a:p>
            <a:pPr algn="ctr"/>
            <a:r>
              <a:rPr kumimoji="1" lang="zh-CN" altLang="en-US" sz="4800" dirty="0">
                <a:ea typeface="Microsoft YaHei" panose="020B0503020204020204" pitchFamily="34" charset="-122"/>
              </a:rPr>
              <a:t>运行流程</a:t>
            </a:r>
          </a:p>
        </p:txBody>
      </p:sp>
      <p:sp>
        <p:nvSpPr>
          <p:cNvPr id="4" name="文本框 3">
            <a:extLst>
              <a:ext uri="{FF2B5EF4-FFF2-40B4-BE49-F238E27FC236}">
                <a16:creationId xmlns:a16="http://schemas.microsoft.com/office/drawing/2014/main" id="{305B5AD9-0F6D-C844-8B17-D264C9EC81E1}"/>
              </a:ext>
            </a:extLst>
          </p:cNvPr>
          <p:cNvSpPr txBox="1"/>
          <p:nvPr/>
        </p:nvSpPr>
        <p:spPr>
          <a:xfrm>
            <a:off x="1134342" y="2193897"/>
            <a:ext cx="10318670" cy="2797048"/>
          </a:xfrm>
          <a:prstGeom prst="rect">
            <a:avLst/>
          </a:prstGeom>
          <a:noFill/>
        </p:spPr>
        <p:txBody>
          <a:bodyPr wrap="square" rtlCol="0">
            <a:spAutoFit/>
          </a:bodyPr>
          <a:lstStyle/>
          <a:p>
            <a:pPr marL="457200" indent="-457200">
              <a:lnSpc>
                <a:spcPct val="150000"/>
              </a:lnSpc>
              <a:buAutoNum type="arabicPeriod"/>
            </a:pPr>
            <a:r>
              <a:rPr kumimoji="1" lang="zh-CN" altLang="en-US" sz="2400" dirty="0">
                <a:latin typeface="Microsoft YaHei" panose="020B0503020204020204" pitchFamily="34" charset="-122"/>
                <a:ea typeface="Microsoft YaHei" panose="020B0503020204020204" pitchFamily="34" charset="-122"/>
              </a:rPr>
              <a:t>首先启动服务器程序，然后启动客户端程序，</a:t>
            </a:r>
            <a:endParaRPr kumimoji="1" lang="en-US" altLang="zh-CN" sz="2400" dirty="0">
              <a:latin typeface="Microsoft YaHei" panose="020B0503020204020204" pitchFamily="34" charset="-122"/>
              <a:ea typeface="Microsoft YaHei" panose="020B0503020204020204" pitchFamily="34" charset="-122"/>
            </a:endParaRPr>
          </a:p>
          <a:p>
            <a:pPr marL="457200" indent="-457200">
              <a:lnSpc>
                <a:spcPct val="150000"/>
              </a:lnSpc>
              <a:buAutoNum type="arabicPeriod"/>
            </a:pPr>
            <a:r>
              <a:rPr kumimoji="1" lang="zh-CN" altLang="en-US" sz="2400" dirty="0">
                <a:latin typeface="Microsoft YaHei" panose="020B0503020204020204" pitchFamily="34" charset="-122"/>
                <a:ea typeface="Microsoft YaHei" panose="020B0503020204020204" pitchFamily="34" charset="-122"/>
              </a:rPr>
              <a:t>在客户端输入一个半径，然后按回车，这个时候，数据就发给了服务器端，</a:t>
            </a:r>
            <a:endParaRPr kumimoji="1" lang="en-US" altLang="zh-CN" sz="2400" dirty="0">
              <a:latin typeface="Microsoft YaHei" panose="020B0503020204020204" pitchFamily="34" charset="-122"/>
              <a:ea typeface="Microsoft YaHei" panose="020B0503020204020204" pitchFamily="34" charset="-122"/>
            </a:endParaRPr>
          </a:p>
          <a:p>
            <a:pPr marL="457200" indent="-457200">
              <a:lnSpc>
                <a:spcPct val="150000"/>
              </a:lnSpc>
              <a:buAutoNum type="arabicPeriod"/>
            </a:pPr>
            <a:r>
              <a:rPr kumimoji="1" lang="zh-CN" altLang="en-US" sz="2400" dirty="0">
                <a:latin typeface="Microsoft YaHei" panose="020B0503020204020204" pitchFamily="34" charset="-122"/>
                <a:ea typeface="Microsoft YaHei" panose="020B0503020204020204" pitchFamily="34" charset="-122"/>
              </a:rPr>
              <a:t>服务器监听是客户端发来的数据，计算后返回给客户端，客户端把这些数据展示在界面上。</a:t>
            </a:r>
            <a:endParaRPr kumimoji="1"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88379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3CB2C66-7B67-364B-8FA0-CE5C9777C475}"/>
              </a:ext>
            </a:extLst>
          </p:cNvPr>
          <p:cNvPicPr>
            <a:picLocks noChangeAspect="1"/>
          </p:cNvPicPr>
          <p:nvPr/>
        </p:nvPicPr>
        <p:blipFill>
          <a:blip r:embed="rId4"/>
          <a:stretch>
            <a:fillRect/>
          </a:stretch>
        </p:blipFill>
        <p:spPr>
          <a:xfrm>
            <a:off x="1326570" y="0"/>
            <a:ext cx="4435231" cy="6858000"/>
          </a:xfrm>
          <a:prstGeom prst="rect">
            <a:avLst/>
          </a:prstGeom>
        </p:spPr>
      </p:pic>
      <p:sp>
        <p:nvSpPr>
          <p:cNvPr id="6" name="文本框 5">
            <a:extLst>
              <a:ext uri="{FF2B5EF4-FFF2-40B4-BE49-F238E27FC236}">
                <a16:creationId xmlns:a16="http://schemas.microsoft.com/office/drawing/2014/main" id="{53B06C7B-ABDB-3E4E-B29F-03942D3EBF20}"/>
              </a:ext>
            </a:extLst>
          </p:cNvPr>
          <p:cNvSpPr txBox="1"/>
          <p:nvPr/>
        </p:nvSpPr>
        <p:spPr>
          <a:xfrm>
            <a:off x="6430201" y="1807535"/>
            <a:ext cx="5265613" cy="4893647"/>
          </a:xfrm>
          <a:prstGeom prst="rect">
            <a:avLst/>
          </a:prstGeom>
          <a:noFill/>
        </p:spPr>
        <p:txBody>
          <a:bodyPr wrap="square" rtlCol="0">
            <a:spAutoFit/>
          </a:bodyPr>
          <a:lstStyle/>
          <a:p>
            <a:r>
              <a:rPr kumimoji="1" lang="zh-CN" altLang="en-US" sz="2400" b="1" dirty="0">
                <a:solidFill>
                  <a:srgbClr val="FF9300"/>
                </a:solidFill>
                <a:latin typeface="Microsoft YaHei" panose="020B0503020204020204" pitchFamily="34" charset="-122"/>
                <a:ea typeface="Microsoft YaHei" panose="020B0503020204020204" pitchFamily="34" charset="-122"/>
              </a:rPr>
              <a:t>服务器端细节：</a:t>
            </a:r>
            <a:endParaRPr kumimoji="1" lang="en-US" altLang="zh-CN" sz="2400" b="1" dirty="0">
              <a:solidFill>
                <a:srgbClr val="FF9300"/>
              </a:solidFill>
              <a:latin typeface="Microsoft YaHei" panose="020B0503020204020204" pitchFamily="34" charset="-122"/>
              <a:ea typeface="Microsoft YaHei" panose="020B0503020204020204" pitchFamily="34" charset="-122"/>
            </a:endParaRPr>
          </a:p>
          <a:p>
            <a:endParaRPr kumimoji="1" lang="en-US" altLang="zh-CN" sz="2400" b="1" dirty="0">
              <a:solidFill>
                <a:srgbClr val="FF9300"/>
              </a:solidFill>
              <a:latin typeface="Microsoft YaHei" panose="020B0503020204020204" pitchFamily="34" charset="-122"/>
              <a:ea typeface="Microsoft YaHei" panose="020B0503020204020204" pitchFamily="34" charset="-122"/>
            </a:endParaRPr>
          </a:p>
          <a:p>
            <a:pPr marL="457200" indent="-457200">
              <a:buFont typeface="+mj-lt"/>
              <a:buAutoNum type="arabicPeriod"/>
            </a:pPr>
            <a:r>
              <a:rPr kumimoji="1" lang="en-US" altLang="zh-CN" sz="2400" dirty="0" err="1">
                <a:latin typeface="Microsoft YaHei" panose="020B0503020204020204" pitchFamily="34" charset="-122"/>
                <a:ea typeface="Microsoft YaHei" panose="020B0503020204020204" pitchFamily="34" charset="-122"/>
              </a:rPr>
              <a:t>server.accept</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 表示开始监听，此方法是“干等”，所以不能在主程序中运行是不合适，不然什么都做不了，所以开辟另一个线程去运行这个监听过程</a:t>
            </a:r>
            <a:endParaRPr kumimoji="1" lang="en-US" altLang="zh-CN" sz="24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如果服务器程序一运行就受到一个</a:t>
            </a:r>
            <a:r>
              <a:rPr kumimoji="1" lang="en-US" altLang="zh-CN" sz="2400" dirty="0" err="1">
                <a:latin typeface="Microsoft YaHei" panose="020B0503020204020204" pitchFamily="34" charset="-122"/>
                <a:ea typeface="Microsoft YaHei" panose="020B0503020204020204" pitchFamily="34" charset="-122"/>
              </a:rPr>
              <a:t>BindException</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说明需要绑定的端口被其他进程占用，需要先关闭那个进程，才能正常运行。</a:t>
            </a:r>
            <a:endParaRPr kumimoji="1" lang="en-US" altLang="zh-CN" sz="24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输入输出流绑定在</a:t>
            </a:r>
            <a:r>
              <a:rPr kumimoji="1" lang="en-US" altLang="zh-CN" sz="2400" dirty="0">
                <a:latin typeface="Microsoft YaHei" panose="020B0503020204020204" pitchFamily="34" charset="-122"/>
                <a:ea typeface="Microsoft YaHei" panose="020B0503020204020204" pitchFamily="34" charset="-122"/>
              </a:rPr>
              <a:t>socket</a:t>
            </a:r>
          </a:p>
          <a:p>
            <a:pPr marL="457200" indent="-457200">
              <a:buFont typeface="+mj-lt"/>
              <a:buAutoNum type="arabicPeriod"/>
            </a:pPr>
            <a:endParaRPr kumimoji="1"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93510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3B06C7B-ABDB-3E4E-B29F-03942D3EBF20}"/>
              </a:ext>
            </a:extLst>
          </p:cNvPr>
          <p:cNvSpPr txBox="1"/>
          <p:nvPr/>
        </p:nvSpPr>
        <p:spPr>
          <a:xfrm>
            <a:off x="1169581" y="1765005"/>
            <a:ext cx="10526233" cy="4154984"/>
          </a:xfrm>
          <a:prstGeom prst="rect">
            <a:avLst/>
          </a:prstGeom>
          <a:noFill/>
        </p:spPr>
        <p:txBody>
          <a:bodyPr wrap="square" rtlCol="0">
            <a:spAutoFit/>
          </a:bodyPr>
          <a:lstStyle/>
          <a:p>
            <a:r>
              <a:rPr kumimoji="1" lang="en-US" altLang="zh-CN" sz="2400" b="1" dirty="0">
                <a:solidFill>
                  <a:srgbClr val="FF9300"/>
                </a:solidFill>
                <a:latin typeface="Microsoft YaHei" panose="020B0503020204020204" pitchFamily="34" charset="-122"/>
                <a:ea typeface="Microsoft YaHei" panose="020B0503020204020204" pitchFamily="34" charset="-122"/>
              </a:rPr>
              <a:t>JavaFX</a:t>
            </a:r>
            <a:r>
              <a:rPr kumimoji="1" lang="zh-CN" altLang="en-US" sz="2400" b="1" dirty="0">
                <a:solidFill>
                  <a:srgbClr val="FF9300"/>
                </a:solidFill>
                <a:latin typeface="Microsoft YaHei" panose="020B0503020204020204" pitchFamily="34" charset="-122"/>
                <a:ea typeface="Microsoft YaHei" panose="020B0503020204020204" pitchFamily="34" charset="-122"/>
              </a:rPr>
              <a:t>部分简介：</a:t>
            </a:r>
            <a:endParaRPr kumimoji="1" lang="en-US" altLang="zh-CN" sz="2400" b="1" dirty="0">
              <a:solidFill>
                <a:srgbClr val="FF9300"/>
              </a:solidFill>
              <a:latin typeface="Microsoft YaHei" panose="020B0503020204020204" pitchFamily="34" charset="-122"/>
              <a:ea typeface="Microsoft YaHei" panose="020B0503020204020204" pitchFamily="34" charset="-122"/>
            </a:endParaRPr>
          </a:p>
          <a:p>
            <a:endParaRPr kumimoji="1" lang="en-US" altLang="zh-CN" sz="2400" b="1" dirty="0">
              <a:solidFill>
                <a:srgbClr val="FF9300"/>
              </a:solidFill>
              <a:latin typeface="Microsoft YaHei" panose="020B0503020204020204" pitchFamily="34" charset="-122"/>
              <a:ea typeface="Microsoft YaHei" panose="020B0503020204020204" pitchFamily="34" charset="-122"/>
            </a:endParaRPr>
          </a:p>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像所有的界面编程（</a:t>
            </a:r>
            <a:r>
              <a:rPr kumimoji="1" lang="en-US" altLang="zh-CN" sz="2400" dirty="0">
                <a:latin typeface="Microsoft YaHei" panose="020B0503020204020204" pitchFamily="34" charset="-122"/>
                <a:ea typeface="Microsoft YaHei" panose="020B0503020204020204" pitchFamily="34" charset="-122"/>
              </a:rPr>
              <a:t>Android</a:t>
            </a:r>
            <a:r>
              <a:rPr kumimoji="1" lang="zh-CN" altLang="en-US" sz="2400" dirty="0">
                <a:latin typeface="Microsoft YaHei" panose="020B0503020204020204" pitchFamily="34" charset="-122"/>
                <a:ea typeface="Microsoft YaHei" panose="020B0503020204020204" pitchFamily="34" charset="-122"/>
              </a:rPr>
              <a:t>就是这样）一样，</a:t>
            </a:r>
            <a:r>
              <a:rPr kumimoji="1" lang="en-US" altLang="zh-CN" sz="2400" dirty="0">
                <a:latin typeface="Microsoft YaHei" panose="020B0503020204020204" pitchFamily="34" charset="-122"/>
                <a:ea typeface="Microsoft YaHei" panose="020B0503020204020204" pitchFamily="34" charset="-122"/>
              </a:rPr>
              <a:t>JavaFX</a:t>
            </a:r>
            <a:r>
              <a:rPr kumimoji="1" lang="zh-CN" altLang="en-US" sz="2400" dirty="0">
                <a:latin typeface="Microsoft YaHei" panose="020B0503020204020204" pitchFamily="34" charset="-122"/>
                <a:ea typeface="Microsoft YaHei" panose="020B0503020204020204" pitchFamily="34" charset="-122"/>
              </a:rPr>
              <a:t>的界面一样是单线程的。也就是说只有一个主线程</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在</a:t>
            </a:r>
            <a:r>
              <a:rPr kumimoji="1" lang="en-US" altLang="zh-CN" sz="2400" dirty="0">
                <a:latin typeface="Microsoft YaHei" panose="020B0503020204020204" pitchFamily="34" charset="-122"/>
                <a:ea typeface="Microsoft YaHei" panose="020B0503020204020204" pitchFamily="34" charset="-122"/>
              </a:rPr>
              <a:t>Android</a:t>
            </a:r>
            <a:r>
              <a:rPr kumimoji="1" lang="zh-CN" altLang="en-US" sz="2400" dirty="0">
                <a:latin typeface="Microsoft YaHei" panose="020B0503020204020204" pitchFamily="34" charset="-122"/>
                <a:ea typeface="Microsoft YaHei" panose="020B0503020204020204" pitchFamily="34" charset="-122"/>
              </a:rPr>
              <a:t>系统里面叫</a:t>
            </a:r>
            <a:r>
              <a:rPr kumimoji="1" lang="en-US" altLang="zh-CN" sz="2400" dirty="0">
                <a:latin typeface="Microsoft YaHei" panose="020B0503020204020204" pitchFamily="34" charset="-122"/>
                <a:ea typeface="Microsoft YaHei" panose="020B0503020204020204" pitchFamily="34" charset="-122"/>
              </a:rPr>
              <a:t>UI</a:t>
            </a:r>
            <a:r>
              <a:rPr kumimoji="1" lang="zh-CN" altLang="en-US" sz="2400" dirty="0">
                <a:latin typeface="Microsoft YaHei" panose="020B0503020204020204" pitchFamily="34" charset="-122"/>
                <a:ea typeface="Microsoft YaHei" panose="020B0503020204020204" pitchFamily="34" charset="-122"/>
              </a:rPr>
              <a:t>线程</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JavaFX</a:t>
            </a:r>
            <a:r>
              <a:rPr kumimoji="1" lang="zh-CN" altLang="en-US" sz="2400" dirty="0">
                <a:latin typeface="Microsoft YaHei" panose="020B0503020204020204" pitchFamily="34" charset="-122"/>
                <a:ea typeface="Microsoft YaHei" panose="020B0503020204020204" pitchFamily="34" charset="-122"/>
              </a:rPr>
              <a:t>中负责访问和修改界面的线程叫做</a:t>
            </a:r>
            <a:r>
              <a:rPr kumimoji="1" lang="en-US" altLang="zh-CN" sz="2400" dirty="0">
                <a:latin typeface="Microsoft YaHei" panose="020B0503020204020204" pitchFamily="34" charset="-122"/>
                <a:ea typeface="Microsoft YaHei" panose="020B0503020204020204" pitchFamily="34" charset="-122"/>
              </a:rPr>
              <a:t>Application Thread,</a:t>
            </a:r>
          </a:p>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修改界面的工作必须要由</a:t>
            </a:r>
            <a:r>
              <a:rPr kumimoji="1" lang="en-US" altLang="zh-CN" sz="2400" dirty="0">
                <a:latin typeface="Microsoft YaHei" panose="020B0503020204020204" pitchFamily="34" charset="-122"/>
                <a:ea typeface="Microsoft YaHei" panose="020B0503020204020204" pitchFamily="34" charset="-122"/>
              </a:rPr>
              <a:t>JavaFX</a:t>
            </a:r>
            <a:r>
              <a:rPr kumimoji="1" lang="zh-CN" altLang="en-US" sz="2400" dirty="0">
                <a:latin typeface="Microsoft YaHei" panose="020B0503020204020204" pitchFamily="34" charset="-122"/>
                <a:ea typeface="Microsoft YaHei" panose="020B0503020204020204" pitchFamily="34" charset="-122"/>
              </a:rPr>
              <a:t>的</a:t>
            </a:r>
            <a:r>
              <a:rPr kumimoji="1" lang="en-US" altLang="zh-CN" sz="2400" dirty="0">
                <a:latin typeface="Microsoft YaHei" panose="020B0503020204020204" pitchFamily="34" charset="-122"/>
                <a:ea typeface="Microsoft YaHei" panose="020B0503020204020204" pitchFamily="34" charset="-122"/>
              </a:rPr>
              <a:t>Application Thread</a:t>
            </a:r>
            <a:r>
              <a:rPr kumimoji="1" lang="zh-CN" altLang="en-US" sz="2400" dirty="0">
                <a:latin typeface="Microsoft YaHei" panose="020B0503020204020204" pitchFamily="34" charset="-122"/>
                <a:ea typeface="Microsoft YaHei" panose="020B0503020204020204" pitchFamily="34" charset="-122"/>
              </a:rPr>
              <a:t>来完成，由其它线程来完成不是线程安全的。</a:t>
            </a:r>
          </a:p>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但如果在其他线程有需要更新界面数据的话，</a:t>
            </a:r>
            <a:r>
              <a:rPr kumimoji="1" lang="en-US" altLang="zh-CN" sz="2400" dirty="0">
                <a:latin typeface="Microsoft YaHei" panose="020B0503020204020204" pitchFamily="34" charset="-122"/>
                <a:ea typeface="Microsoft YaHei" panose="020B0503020204020204" pitchFamily="34" charset="-122"/>
              </a:rPr>
              <a:t>JavaFX</a:t>
            </a:r>
            <a:r>
              <a:rPr kumimoji="1" lang="zh-CN" altLang="en-US" sz="2400" dirty="0">
                <a:latin typeface="Microsoft YaHei" panose="020B0503020204020204" pitchFamily="34" charset="-122"/>
                <a:ea typeface="Microsoft YaHei" panose="020B0503020204020204" pitchFamily="34" charset="-122"/>
              </a:rPr>
              <a:t>提供了一个工具方法，可以把修改界面的工作放到一个队列中，等到</a:t>
            </a:r>
            <a:r>
              <a:rPr kumimoji="1" lang="en-US" altLang="zh-CN" sz="2400" dirty="0">
                <a:latin typeface="Microsoft YaHei" panose="020B0503020204020204" pitchFamily="34" charset="-122"/>
                <a:ea typeface="Microsoft YaHei" panose="020B0503020204020204" pitchFamily="34" charset="-122"/>
              </a:rPr>
              <a:t>Application Thread</a:t>
            </a:r>
            <a:r>
              <a:rPr kumimoji="1" lang="zh-CN" altLang="en-US" sz="2400" dirty="0">
                <a:latin typeface="Microsoft YaHei" panose="020B0503020204020204" pitchFamily="34" charset="-122"/>
                <a:ea typeface="Microsoft YaHei" panose="020B0503020204020204" pitchFamily="34" charset="-122"/>
              </a:rPr>
              <a:t>空闲的时候，它就会自动执行队列中修改界面的工作了</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err="1">
                <a:latin typeface="Microsoft YaHei" panose="020B0503020204020204" pitchFamily="34" charset="-122"/>
                <a:ea typeface="Microsoft YaHei" panose="020B0503020204020204" pitchFamily="34" charset="-122"/>
              </a:rPr>
              <a:t>Platform.runLater</a:t>
            </a:r>
            <a:endParaRPr kumimoji="1" lang="zh-CN" altLang="en-US" sz="2400" dirty="0">
              <a:latin typeface="Microsoft YaHei" panose="020B0503020204020204" pitchFamily="34" charset="-122"/>
              <a:ea typeface="Microsoft YaHei" panose="020B0503020204020204" pitchFamily="34" charset="-122"/>
            </a:endParaRPr>
          </a:p>
          <a:p>
            <a:pPr marL="457200" indent="-457200">
              <a:buFont typeface="+mj-lt"/>
              <a:buAutoNum type="arabicPeriod"/>
            </a:pPr>
            <a:endParaRPr kumimoji="1"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49121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421690"/>
            <a:ext cx="7735824"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这节课讲啥？</a:t>
            </a:r>
          </a:p>
        </p:txBody>
      </p:sp>
      <p:sp>
        <p:nvSpPr>
          <p:cNvPr id="8" name="文本框 7">
            <a:extLst>
              <a:ext uri="{FF2B5EF4-FFF2-40B4-BE49-F238E27FC236}">
                <a16:creationId xmlns:a16="http://schemas.microsoft.com/office/drawing/2014/main" id="{B294230C-E86E-7247-BAC6-5F43DED3D0AF}"/>
              </a:ext>
            </a:extLst>
          </p:cNvPr>
          <p:cNvSpPr txBox="1"/>
          <p:nvPr/>
        </p:nvSpPr>
        <p:spPr>
          <a:xfrm>
            <a:off x="6813179" y="1609410"/>
            <a:ext cx="4209608" cy="5248590"/>
          </a:xfrm>
          <a:prstGeom prst="rect">
            <a:avLst/>
          </a:prstGeom>
          <a:noFill/>
        </p:spPr>
        <p:txBody>
          <a:bodyPr wrap="square" tIns="360000" bIns="360000" rtlCol="0">
            <a:spAutoFit/>
          </a:bodyPr>
          <a:lstStyle/>
          <a:p>
            <a:pPr marL="571500" lvl="0" indent="-571500">
              <a:lnSpc>
                <a:spcPct val="150000"/>
              </a:lnSpc>
              <a:buFont typeface="Wingdings" pitchFamily="2" charset="2"/>
              <a:buChar char="Ø"/>
            </a:pPr>
            <a:r>
              <a:rPr kumimoji="1" lang="zh-CN" altLang="en-US" dirty="0">
                <a:solidFill>
                  <a:prstClr val="black"/>
                </a:solidFill>
                <a:latin typeface="Microsoft YaHei" panose="020B0503020204020204" pitchFamily="34" charset="-122"/>
                <a:ea typeface="Microsoft YaHei" panose="020B0503020204020204" pitchFamily="34" charset="-122"/>
              </a:rPr>
              <a:t>网络</a:t>
            </a:r>
            <a:endParaRPr kumimoji="1" lang="en-US" altLang="zh-CN" dirty="0">
              <a:solidFill>
                <a:prstClr val="black"/>
              </a:solidFill>
              <a:latin typeface="Microsoft YaHei" panose="020B0503020204020204" pitchFamily="34" charset="-122"/>
              <a:ea typeface="Microsoft YaHei" panose="020B0503020204020204" pitchFamily="34" charset="-122"/>
            </a:endParaRPr>
          </a:p>
          <a:p>
            <a:pPr marL="1028700" lvl="1" indent="-571500">
              <a:lnSpc>
                <a:spcPct val="150000"/>
              </a:lnSpc>
              <a:buFont typeface="Wingdings" pitchFamily="2" charset="2"/>
              <a:buChar char="Ø"/>
            </a:pPr>
            <a:r>
              <a:rPr kumimoji="1" lang="zh-CN" altLang="en-US" dirty="0">
                <a:solidFill>
                  <a:prstClr val="black"/>
                </a:solidFill>
                <a:latin typeface="Microsoft YaHei" panose="020B0503020204020204" pitchFamily="34" charset="-122"/>
                <a:ea typeface="Microsoft YaHei" panose="020B0503020204020204" pitchFamily="34" charset="-122"/>
              </a:rPr>
              <a:t>网络基础</a:t>
            </a:r>
            <a:endParaRPr kumimoji="1" lang="en-US" altLang="zh-CN" dirty="0">
              <a:solidFill>
                <a:prstClr val="black"/>
              </a:solidFill>
              <a:latin typeface="Microsoft YaHei" panose="020B0503020204020204" pitchFamily="34" charset="-122"/>
              <a:ea typeface="Microsoft YaHei" panose="020B0503020204020204" pitchFamily="34" charset="-122"/>
            </a:endParaRPr>
          </a:p>
          <a:p>
            <a:pPr marL="1028700" lvl="1" indent="-571500">
              <a:lnSpc>
                <a:spcPct val="150000"/>
              </a:lnSpc>
              <a:buFont typeface="Wingdings" pitchFamily="2" charset="2"/>
              <a:buChar char="Ø"/>
            </a:pPr>
            <a:r>
              <a:rPr kumimoji="1" lang="en-US" altLang="zh-CN" dirty="0">
                <a:solidFill>
                  <a:prstClr val="black"/>
                </a:solidFill>
                <a:latin typeface="Microsoft YaHei" panose="020B0503020204020204" pitchFamily="34" charset="-122"/>
                <a:ea typeface="Microsoft YaHei" panose="020B0503020204020204" pitchFamily="34" charset="-122"/>
              </a:rPr>
              <a:t>C/S</a:t>
            </a:r>
          </a:p>
          <a:p>
            <a:pPr marL="1028700" lvl="1" indent="-571500">
              <a:lnSpc>
                <a:spcPct val="150000"/>
              </a:lnSpc>
              <a:buFont typeface="Wingdings" pitchFamily="2" charset="2"/>
              <a:buChar char="Ø"/>
            </a:pPr>
            <a:r>
              <a:rPr kumimoji="1" lang="en-US" altLang="zh-CN" dirty="0">
                <a:solidFill>
                  <a:prstClr val="black"/>
                </a:solidFill>
                <a:latin typeface="Microsoft YaHei" panose="020B0503020204020204" pitchFamily="34" charset="-122"/>
                <a:ea typeface="Microsoft YaHei" panose="020B0503020204020204" pitchFamily="34" charset="-122"/>
              </a:rPr>
              <a:t>B/S</a:t>
            </a:r>
            <a:endParaRPr kumimoji="1" lang="en-US" altLang="zh-CN"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dirty="0">
                <a:latin typeface="Microsoft YaHei" panose="020B0503020204020204" pitchFamily="34" charset="-122"/>
                <a:ea typeface="Microsoft YaHei" panose="020B0503020204020204" pitchFamily="34" charset="-122"/>
              </a:rPr>
              <a:t>客户端</a:t>
            </a:r>
            <a:r>
              <a:rPr kumimoji="1" lang="en-US" altLang="zh-CN" dirty="0">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rPr>
              <a:t>服务器计算</a:t>
            </a:r>
            <a:endParaRPr kumimoji="1" lang="en-US" altLang="zh-CN" dirty="0">
              <a:latin typeface="Microsoft YaHei" panose="020B0503020204020204" pitchFamily="34" charset="-122"/>
              <a:ea typeface="Microsoft YaHei" panose="020B0503020204020204" pitchFamily="34" charset="-122"/>
            </a:endParaRPr>
          </a:p>
          <a:p>
            <a:pPr marL="1028700" lvl="1" indent="-571500">
              <a:lnSpc>
                <a:spcPct val="150000"/>
              </a:lnSpc>
              <a:buFont typeface="Wingdings" pitchFamily="2" charset="2"/>
              <a:buChar char="Ø"/>
            </a:pPr>
            <a:r>
              <a:rPr kumimoji="1" lang="en-US" altLang="zh-CN" dirty="0">
                <a:latin typeface="Microsoft YaHei" panose="020B0503020204020204" pitchFamily="34" charset="-122"/>
                <a:ea typeface="Microsoft YaHei" panose="020B0503020204020204" pitchFamily="34" charset="-122"/>
              </a:rPr>
              <a:t>Socket</a:t>
            </a:r>
          </a:p>
          <a:p>
            <a:pPr marL="1028700" lvl="1" indent="-571500">
              <a:lnSpc>
                <a:spcPct val="150000"/>
              </a:lnSpc>
              <a:buFont typeface="Wingdings" pitchFamily="2" charset="2"/>
              <a:buChar char="Ø"/>
            </a:pPr>
            <a:r>
              <a:rPr kumimoji="1" lang="zh-CN" altLang="en-US" dirty="0">
                <a:latin typeface="Microsoft YaHei" panose="020B0503020204020204" pitchFamily="34" charset="-122"/>
                <a:ea typeface="Microsoft YaHei" panose="020B0503020204020204" pitchFamily="34" charset="-122"/>
              </a:rPr>
              <a:t>例子</a:t>
            </a:r>
            <a:endParaRPr kumimoji="1" lang="en-US" altLang="zh-CN"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en-US" altLang="zh-CN" dirty="0" err="1">
                <a:latin typeface="Microsoft YaHei" panose="020B0503020204020204" pitchFamily="34" charset="-122"/>
                <a:ea typeface="Microsoft YaHei" panose="020B0503020204020204" pitchFamily="34" charset="-122"/>
              </a:rPr>
              <a:t>InetAddress</a:t>
            </a:r>
            <a:r>
              <a:rPr kumimoji="1" lang="zh-CN" altLang="en-US" dirty="0">
                <a:latin typeface="Microsoft YaHei" panose="020B0503020204020204" pitchFamily="34" charset="-122"/>
                <a:ea typeface="Microsoft YaHei" panose="020B0503020204020204" pitchFamily="34" charset="-122"/>
              </a:rPr>
              <a:t>类</a:t>
            </a:r>
            <a:endParaRPr kumimoji="1" lang="en-US" altLang="zh-CN"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dirty="0">
                <a:latin typeface="Microsoft YaHei" panose="020B0503020204020204" pitchFamily="34" charset="-122"/>
                <a:ea typeface="Microsoft YaHei" panose="020B0503020204020204" pitchFamily="34" charset="-122"/>
              </a:rPr>
              <a:t>服务多个客户</a:t>
            </a:r>
            <a:endParaRPr kumimoji="1" lang="en-US" altLang="zh-CN"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dirty="0">
                <a:latin typeface="Microsoft YaHei" panose="020B0503020204020204" pitchFamily="34" charset="-122"/>
                <a:ea typeface="Microsoft YaHei" panose="020B0503020204020204" pitchFamily="34" charset="-122"/>
              </a:rPr>
              <a:t>发送和接收对象</a:t>
            </a:r>
            <a:endParaRPr kumimoji="1" lang="en-US" altLang="zh-CN"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dirty="0">
                <a:latin typeface="Microsoft YaHei" panose="020B0503020204020204" pitchFamily="34" charset="-122"/>
                <a:ea typeface="Microsoft YaHei" panose="020B0503020204020204" pitchFamily="34" charset="-122"/>
              </a:rPr>
              <a:t>示例学习</a:t>
            </a:r>
            <a:endParaRPr kumimoji="1" lang="en-US" altLang="zh-CN"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E7E39426-AFD9-D140-89E0-2CF3A07C53D3}"/>
              </a:ext>
            </a:extLst>
          </p:cNvPr>
          <p:cNvSpPr txBox="1"/>
          <p:nvPr/>
        </p:nvSpPr>
        <p:spPr>
          <a:xfrm>
            <a:off x="1362636" y="3260757"/>
            <a:ext cx="2563906" cy="584775"/>
          </a:xfrm>
          <a:prstGeom prst="rect">
            <a:avLst/>
          </a:prstGeom>
          <a:solidFill>
            <a:schemeClr val="accent2"/>
          </a:solidFill>
        </p:spPr>
        <p:txBody>
          <a:bodyPr wrap="square" rtlCol="0">
            <a:spAutoFit/>
          </a:bodyPr>
          <a:lstStyle/>
          <a:p>
            <a:r>
              <a:rPr kumimoji="1" lang="zh-CN" altLang="en-US" sz="3200" dirty="0">
                <a:solidFill>
                  <a:schemeClr val="bg1"/>
                </a:solidFill>
                <a:latin typeface="Microsoft YaHei" panose="020B0503020204020204" pitchFamily="34" charset="-122"/>
                <a:ea typeface="Microsoft YaHei" panose="020B0503020204020204" pitchFamily="34" charset="-122"/>
              </a:rPr>
              <a:t>这节课讲啥？</a:t>
            </a:r>
          </a:p>
        </p:txBody>
      </p:sp>
      <p:sp>
        <p:nvSpPr>
          <p:cNvPr id="5" name="右箭头 4">
            <a:extLst>
              <a:ext uri="{FF2B5EF4-FFF2-40B4-BE49-F238E27FC236}">
                <a16:creationId xmlns:a16="http://schemas.microsoft.com/office/drawing/2014/main" id="{02574683-9260-0046-AB23-E330BDC11C49}"/>
              </a:ext>
            </a:extLst>
          </p:cNvPr>
          <p:cNvSpPr/>
          <p:nvPr/>
        </p:nvSpPr>
        <p:spPr>
          <a:xfrm>
            <a:off x="4787152" y="3325906"/>
            <a:ext cx="591671" cy="42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067490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4F818C5-CB76-614A-8050-5FC11F4AE171}"/>
              </a:ext>
            </a:extLst>
          </p:cNvPr>
          <p:cNvPicPr>
            <a:picLocks noChangeAspect="1"/>
          </p:cNvPicPr>
          <p:nvPr/>
        </p:nvPicPr>
        <p:blipFill>
          <a:blip r:embed="rId4"/>
          <a:stretch>
            <a:fillRect/>
          </a:stretch>
        </p:blipFill>
        <p:spPr>
          <a:xfrm>
            <a:off x="1813645" y="0"/>
            <a:ext cx="4099034" cy="6858000"/>
          </a:xfrm>
          <a:prstGeom prst="rect">
            <a:avLst/>
          </a:prstGeom>
        </p:spPr>
      </p:pic>
      <p:pic>
        <p:nvPicPr>
          <p:cNvPr id="3" name="图片 2">
            <a:extLst>
              <a:ext uri="{FF2B5EF4-FFF2-40B4-BE49-F238E27FC236}">
                <a16:creationId xmlns:a16="http://schemas.microsoft.com/office/drawing/2014/main" id="{E0F60549-5A32-8047-A5A0-7D12045B1F6D}"/>
              </a:ext>
            </a:extLst>
          </p:cNvPr>
          <p:cNvPicPr>
            <a:picLocks noChangeAspect="1"/>
          </p:cNvPicPr>
          <p:nvPr/>
        </p:nvPicPr>
        <p:blipFill>
          <a:blip r:embed="rId5"/>
          <a:stretch>
            <a:fillRect/>
          </a:stretch>
        </p:blipFill>
        <p:spPr>
          <a:xfrm>
            <a:off x="6279323" y="360399"/>
            <a:ext cx="4787900" cy="2578100"/>
          </a:xfrm>
          <a:prstGeom prst="rect">
            <a:avLst/>
          </a:prstGeom>
        </p:spPr>
      </p:pic>
      <p:sp>
        <p:nvSpPr>
          <p:cNvPr id="11" name="文本框 10">
            <a:extLst>
              <a:ext uri="{FF2B5EF4-FFF2-40B4-BE49-F238E27FC236}">
                <a16:creationId xmlns:a16="http://schemas.microsoft.com/office/drawing/2014/main" id="{5C46441B-C221-A84E-8BFF-75466621D537}"/>
              </a:ext>
            </a:extLst>
          </p:cNvPr>
          <p:cNvSpPr txBox="1"/>
          <p:nvPr/>
        </p:nvSpPr>
        <p:spPr>
          <a:xfrm>
            <a:off x="6279323" y="3338623"/>
            <a:ext cx="5629142" cy="3170099"/>
          </a:xfrm>
          <a:prstGeom prst="rect">
            <a:avLst/>
          </a:prstGeom>
          <a:noFill/>
        </p:spPr>
        <p:txBody>
          <a:bodyPr wrap="square" rtlCol="0">
            <a:spAutoFit/>
          </a:bodyPr>
          <a:lstStyle/>
          <a:p>
            <a:r>
              <a:rPr kumimoji="1" lang="zh-CN" altLang="en-US" sz="2000" b="1" dirty="0">
                <a:solidFill>
                  <a:srgbClr val="FF9300"/>
                </a:solidFill>
                <a:latin typeface="Microsoft YaHei" panose="020B0503020204020204" pitchFamily="34" charset="-122"/>
                <a:ea typeface="Microsoft YaHei" panose="020B0503020204020204" pitchFamily="34" charset="-122"/>
              </a:rPr>
              <a:t>客户端细节：</a:t>
            </a:r>
            <a:endParaRPr kumimoji="1" lang="en-US" altLang="zh-CN" sz="2000" b="1" dirty="0">
              <a:solidFill>
                <a:srgbClr val="FF9300"/>
              </a:solidFill>
              <a:latin typeface="Microsoft YaHei" panose="020B0503020204020204" pitchFamily="34" charset="-122"/>
              <a:ea typeface="Microsoft YaHei" panose="020B0503020204020204" pitchFamily="34" charset="-122"/>
            </a:endParaRPr>
          </a:p>
          <a:p>
            <a:pPr marL="457200" indent="-457200">
              <a:buFont typeface="+mj-lt"/>
              <a:buAutoNum type="arabicPeriod"/>
            </a:pPr>
            <a:r>
              <a:rPr kumimoji="1" lang="en-US" altLang="zh-CN" sz="2000" dirty="0">
                <a:latin typeface="Microsoft YaHei" panose="020B0503020204020204" pitchFamily="34" charset="-122"/>
                <a:ea typeface="Microsoft YaHei" panose="020B0503020204020204" pitchFamily="34" charset="-122"/>
              </a:rPr>
              <a:t>Socket</a:t>
            </a:r>
            <a:r>
              <a:rPr kumimoji="1" lang="zh-CN" altLang="en-US" sz="2000" dirty="0">
                <a:latin typeface="Microsoft YaHei" panose="020B0503020204020204" pitchFamily="34" charset="-122"/>
                <a:ea typeface="Microsoft YaHei" panose="020B0503020204020204" pitchFamily="34" charset="-122"/>
              </a:rPr>
              <a:t>中的目标</a:t>
            </a:r>
            <a:r>
              <a:rPr kumimoji="1" lang="en-US" altLang="zh-CN" sz="2000" dirty="0" err="1">
                <a:latin typeface="Microsoft YaHei" panose="020B0503020204020204" pitchFamily="34" charset="-122"/>
                <a:ea typeface="Microsoft YaHei" panose="020B0503020204020204" pitchFamily="34" charset="-122"/>
              </a:rPr>
              <a:t>ip</a:t>
            </a:r>
            <a:r>
              <a:rPr kumimoji="1" lang="zh-CN" altLang="en-US" sz="2000" dirty="0">
                <a:latin typeface="Microsoft YaHei" panose="020B0503020204020204" pitchFamily="34" charset="-122"/>
                <a:ea typeface="Microsoft YaHei" panose="020B0503020204020204" pitchFamily="34" charset="-122"/>
              </a:rPr>
              <a:t>用了</a:t>
            </a:r>
            <a:r>
              <a:rPr kumimoji="1" lang="en-US" altLang="zh-CN" sz="2000" dirty="0">
                <a:latin typeface="Microsoft YaHei" panose="020B0503020204020204" pitchFamily="34" charset="-122"/>
                <a:ea typeface="Microsoft YaHei" panose="020B0503020204020204" pitchFamily="34" charset="-122"/>
              </a:rPr>
              <a:t>localhost</a:t>
            </a:r>
            <a:r>
              <a:rPr kumimoji="1" lang="zh-CN" altLang="en-US" sz="2000" dirty="0">
                <a:latin typeface="Microsoft YaHei" panose="020B0503020204020204" pitchFamily="34" charset="-122"/>
                <a:ea typeface="Microsoft YaHei" panose="020B0503020204020204" pitchFamily="34" charset="-122"/>
              </a:rPr>
              <a:t>，表示是此时运行的计算机即当服务端也当客户端，如果服务端和客户端分别运行在不同计算机，这个</a:t>
            </a:r>
            <a:r>
              <a:rPr kumimoji="1" lang="en-US" altLang="zh-CN" sz="2000" dirty="0">
                <a:latin typeface="Microsoft YaHei" panose="020B0503020204020204" pitchFamily="34" charset="-122"/>
                <a:ea typeface="Microsoft YaHei" panose="020B0503020204020204" pitchFamily="34" charset="-122"/>
              </a:rPr>
              <a:t>localhost</a:t>
            </a:r>
            <a:r>
              <a:rPr kumimoji="1" lang="zh-CN" altLang="en-US" sz="2000" dirty="0">
                <a:latin typeface="Microsoft YaHei" panose="020B0503020204020204" pitchFamily="34" charset="-122"/>
                <a:ea typeface="Microsoft YaHei" panose="020B0503020204020204" pitchFamily="34" charset="-122"/>
              </a:rPr>
              <a:t>要改为服务器端电脑的</a:t>
            </a:r>
            <a:r>
              <a:rPr kumimoji="1" lang="en-US" altLang="zh-CN" sz="2000" dirty="0" err="1">
                <a:latin typeface="Microsoft YaHei" panose="020B0503020204020204" pitchFamily="34" charset="-122"/>
                <a:ea typeface="Microsoft YaHei" panose="020B0503020204020204" pitchFamily="34" charset="-122"/>
              </a:rPr>
              <a:t>ip</a:t>
            </a:r>
            <a:r>
              <a:rPr kumimoji="1" lang="zh-CN" altLang="en-US" sz="2000" dirty="0">
                <a:latin typeface="Microsoft YaHei" panose="020B0503020204020204" pitchFamily="34" charset="-122"/>
                <a:ea typeface="Microsoft YaHei" panose="020B0503020204020204" pitchFamily="34" charset="-122"/>
              </a:rPr>
              <a:t>地址。</a:t>
            </a:r>
            <a:endParaRPr kumimoji="1" lang="en-US" altLang="zh-CN" sz="20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kumimoji="1" lang="zh-CN" altLang="en-US" sz="2000" dirty="0">
                <a:latin typeface="Microsoft YaHei" panose="020B0503020204020204" pitchFamily="34" charset="-122"/>
                <a:ea typeface="Microsoft YaHei" panose="020B0503020204020204" pitchFamily="34" charset="-122"/>
              </a:rPr>
              <a:t>创建</a:t>
            </a:r>
            <a:r>
              <a:rPr kumimoji="1" lang="en-US" altLang="zh-CN" sz="2000" dirty="0">
                <a:latin typeface="Microsoft YaHei" panose="020B0503020204020204" pitchFamily="34" charset="-122"/>
                <a:ea typeface="Microsoft YaHei" panose="020B0503020204020204" pitchFamily="34" charset="-122"/>
              </a:rPr>
              <a:t>socket</a:t>
            </a:r>
            <a:r>
              <a:rPr kumimoji="1" lang="zh-CN" altLang="en-US" sz="2000" dirty="0">
                <a:latin typeface="Microsoft YaHei" panose="020B0503020204020204" pitchFamily="34" charset="-122"/>
                <a:ea typeface="Microsoft YaHei" panose="020B0503020204020204" pitchFamily="34" charset="-122"/>
              </a:rPr>
              <a:t>的时候必须指定</a:t>
            </a:r>
            <a:r>
              <a:rPr kumimoji="1" lang="en-US" altLang="zh-CN" sz="2000" dirty="0">
                <a:latin typeface="Microsoft YaHei" panose="020B0503020204020204" pitchFamily="34" charset="-122"/>
                <a:ea typeface="Microsoft YaHei" panose="020B0503020204020204" pitchFamily="34" charset="-122"/>
              </a:rPr>
              <a:t>port</a:t>
            </a:r>
            <a:r>
              <a:rPr kumimoji="1" lang="zh-CN" altLang="en-US" sz="2000" dirty="0">
                <a:latin typeface="Microsoft YaHei" panose="020B0503020204020204" pitchFamily="34" charset="-122"/>
                <a:ea typeface="Microsoft YaHei" panose="020B0503020204020204" pitchFamily="34" charset="-122"/>
              </a:rPr>
              <a:t>，不然会“走错门”</a:t>
            </a:r>
            <a:endParaRPr kumimoji="1" lang="en-US" altLang="zh-CN" sz="20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kumimoji="1" lang="zh-CN" altLang="en-US" sz="2000" dirty="0">
                <a:latin typeface="Microsoft YaHei" panose="020B0503020204020204" pitchFamily="34" charset="-122"/>
                <a:ea typeface="Microsoft YaHei" panose="020B0503020204020204" pitchFamily="34" charset="-122"/>
              </a:rPr>
              <a:t>如果服务器端没有运行，客户端会因连接异常</a:t>
            </a:r>
            <a:r>
              <a:rPr kumimoji="1" lang="en-US" altLang="zh-CN" sz="2000" dirty="0" err="1">
                <a:latin typeface="Microsoft YaHei" panose="020B0503020204020204" pitchFamily="34" charset="-122"/>
                <a:ea typeface="Microsoft YaHei" panose="020B0503020204020204" pitchFamily="34" charset="-122"/>
              </a:rPr>
              <a:t>connectionException</a:t>
            </a:r>
            <a:r>
              <a:rPr kumimoji="1" lang="zh-CN" altLang="en-US" sz="2000" dirty="0">
                <a:latin typeface="Microsoft YaHei" panose="020B0503020204020204" pitchFamily="34" charset="-122"/>
                <a:ea typeface="Microsoft YaHei" panose="020B0503020204020204" pitchFamily="34" charset="-122"/>
              </a:rPr>
              <a:t>而终止</a:t>
            </a:r>
            <a:endParaRPr kumimoji="1" lang="en-US" altLang="zh-CN" sz="20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kumimoji="1" lang="zh-CN" altLang="en-US" sz="2000" dirty="0">
                <a:latin typeface="Microsoft YaHei" panose="020B0503020204020204" pitchFamily="34" charset="-122"/>
                <a:ea typeface="Microsoft YaHei" panose="020B0503020204020204" pitchFamily="34" charset="-122"/>
              </a:rPr>
              <a:t>输入输出流绑定在</a:t>
            </a:r>
            <a:r>
              <a:rPr kumimoji="1" lang="en-US" altLang="zh-CN" sz="2000" dirty="0">
                <a:latin typeface="Microsoft YaHei" panose="020B0503020204020204" pitchFamily="34" charset="-122"/>
                <a:ea typeface="Microsoft YaHei" panose="020B0503020204020204" pitchFamily="34" charset="-122"/>
              </a:rPr>
              <a:t>socket</a:t>
            </a:r>
            <a:r>
              <a:rPr kumimoji="1" lang="zh-CN" altLang="en-US" sz="2000" dirty="0">
                <a:latin typeface="Microsoft YaHei" panose="020B0503020204020204" pitchFamily="34" charset="-122"/>
                <a:ea typeface="Microsoft YaHei" panose="020B0503020204020204" pitchFamily="34" charset="-122"/>
              </a:rPr>
              <a:t>中</a:t>
            </a:r>
            <a:endParaRPr kumimoji="1"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071882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1134342" y="831272"/>
            <a:ext cx="9923315" cy="830997"/>
          </a:xfrm>
          <a:prstGeom prst="rect">
            <a:avLst/>
          </a:prstGeom>
          <a:noFill/>
        </p:spPr>
        <p:txBody>
          <a:bodyPr wrap="square" rtlCol="0">
            <a:spAutoFit/>
          </a:bodyPr>
          <a:lstStyle/>
          <a:p>
            <a:pPr algn="ctr"/>
            <a:r>
              <a:rPr kumimoji="1" lang="en-US" altLang="zh-CN" sz="4800" dirty="0">
                <a:ea typeface="Microsoft YaHei" panose="020B0503020204020204" pitchFamily="34" charset="-122"/>
              </a:rPr>
              <a:t>3.</a:t>
            </a:r>
            <a:r>
              <a:rPr kumimoji="1" lang="zh-CN" altLang="en-US" sz="4800" dirty="0">
                <a:ea typeface="Microsoft YaHei" panose="020B0503020204020204" pitchFamily="34" charset="-122"/>
              </a:rPr>
              <a:t> </a:t>
            </a:r>
            <a:r>
              <a:rPr kumimoji="1" lang="en-US" altLang="zh-CN" sz="4800" dirty="0" err="1">
                <a:ea typeface="Microsoft YaHei" panose="020B0503020204020204" pitchFamily="34" charset="-122"/>
              </a:rPr>
              <a:t>InetAdress</a:t>
            </a:r>
            <a:r>
              <a:rPr kumimoji="1" lang="zh-CN" altLang="en-US" sz="4800" dirty="0">
                <a:ea typeface="Microsoft YaHei" panose="020B0503020204020204" pitchFamily="34" charset="-122"/>
              </a:rPr>
              <a:t>类</a:t>
            </a:r>
          </a:p>
        </p:txBody>
      </p:sp>
      <p:sp>
        <p:nvSpPr>
          <p:cNvPr id="4" name="文本框 3">
            <a:extLst>
              <a:ext uri="{FF2B5EF4-FFF2-40B4-BE49-F238E27FC236}">
                <a16:creationId xmlns:a16="http://schemas.microsoft.com/office/drawing/2014/main" id="{305B5AD9-0F6D-C844-8B17-D264C9EC81E1}"/>
              </a:ext>
            </a:extLst>
          </p:cNvPr>
          <p:cNvSpPr txBox="1"/>
          <p:nvPr/>
        </p:nvSpPr>
        <p:spPr>
          <a:xfrm>
            <a:off x="1309255" y="2306782"/>
            <a:ext cx="10309004" cy="2196883"/>
          </a:xfrm>
          <a:prstGeom prst="rect">
            <a:avLst/>
          </a:prstGeom>
          <a:noFill/>
        </p:spPr>
        <p:txBody>
          <a:bodyPr wrap="square" rtlCol="0">
            <a:spAutoFit/>
          </a:bodyPr>
          <a:lstStyle/>
          <a:p>
            <a:pPr>
              <a:lnSpc>
                <a:spcPct val="200000"/>
              </a:lnSpc>
            </a:pPr>
            <a:r>
              <a:rPr kumimoji="1" lang="zh-CN" altLang="en-US" sz="2400" dirty="0">
                <a:latin typeface="Microsoft YaHei" panose="020B0503020204020204" pitchFamily="34" charset="-122"/>
                <a:ea typeface="Microsoft YaHei" panose="020B0503020204020204" pitchFamily="34" charset="-122"/>
              </a:rPr>
              <a:t>服务器程序可以用</a:t>
            </a:r>
            <a:r>
              <a:rPr kumimoji="1" lang="en-US" altLang="zh-CN" sz="2400" dirty="0" err="1">
                <a:latin typeface="Microsoft YaHei" panose="020B0503020204020204" pitchFamily="34" charset="-122"/>
                <a:ea typeface="Microsoft YaHei" panose="020B0503020204020204" pitchFamily="34" charset="-122"/>
              </a:rPr>
              <a:t>InetAdress</a:t>
            </a:r>
            <a:r>
              <a:rPr kumimoji="1" lang="zh-CN" altLang="en-US" sz="2400" dirty="0">
                <a:latin typeface="Microsoft YaHei" panose="020B0503020204020204" pitchFamily="34" charset="-122"/>
                <a:ea typeface="Microsoft YaHei" panose="020B0503020204020204" pitchFamily="34" charset="-122"/>
              </a:rPr>
              <a:t>类获取客户端的</a:t>
            </a:r>
            <a:r>
              <a:rPr kumimoji="1" lang="en-US" altLang="zh-CN" sz="2400" dirty="0">
                <a:latin typeface="Microsoft YaHei" panose="020B0503020204020204" pitchFamily="34" charset="-122"/>
                <a:ea typeface="Microsoft YaHei" panose="020B0503020204020204" pitchFamily="34" charset="-122"/>
              </a:rPr>
              <a:t>IP</a:t>
            </a:r>
            <a:r>
              <a:rPr kumimoji="1" lang="zh-CN" altLang="en-US" sz="2400" dirty="0">
                <a:latin typeface="Microsoft YaHei" panose="020B0503020204020204" pitchFamily="34" charset="-122"/>
                <a:ea typeface="Microsoft YaHei" panose="020B0503020204020204" pitchFamily="34" charset="-122"/>
              </a:rPr>
              <a:t>地址和主机名字等信息</a:t>
            </a:r>
            <a:endParaRPr kumimoji="1" lang="en-US" altLang="zh-CN" sz="2400" dirty="0">
              <a:latin typeface="Microsoft YaHei" panose="020B0503020204020204" pitchFamily="34" charset="-122"/>
              <a:ea typeface="Microsoft YaHei" panose="020B0503020204020204" pitchFamily="34" charset="-122"/>
            </a:endParaRPr>
          </a:p>
          <a:p>
            <a:pPr>
              <a:lnSpc>
                <a:spcPct val="200000"/>
              </a:lnSpc>
            </a:pPr>
            <a:r>
              <a:rPr kumimoji="1" lang="en-US" altLang="zh-CN" sz="2400" dirty="0" err="1">
                <a:latin typeface="Microsoft YaHei" panose="020B0503020204020204" pitchFamily="34" charset="-122"/>
                <a:ea typeface="Microsoft YaHei" panose="020B0503020204020204" pitchFamily="34" charset="-122"/>
              </a:rPr>
              <a:t>InetAdress</a:t>
            </a:r>
            <a:r>
              <a:rPr kumimoji="1" lang="zh-CN" altLang="en-US" sz="2400" dirty="0">
                <a:latin typeface="Microsoft YaHei" panose="020B0503020204020204" pitchFamily="34" charset="-122"/>
                <a:ea typeface="Microsoft YaHei" panose="020B0503020204020204" pitchFamily="34" charset="-122"/>
              </a:rPr>
              <a:t> 像是一个信息的包装类</a:t>
            </a:r>
            <a:endParaRPr kumimoji="1" lang="en-US" altLang="zh-CN" sz="2400" dirty="0">
              <a:latin typeface="Microsoft YaHei" panose="020B0503020204020204" pitchFamily="34" charset="-122"/>
              <a:ea typeface="Microsoft YaHei" panose="020B0503020204020204" pitchFamily="34" charset="-122"/>
            </a:endParaRPr>
          </a:p>
          <a:p>
            <a:pPr>
              <a:lnSpc>
                <a:spcPct val="200000"/>
              </a:lnSpc>
            </a:pPr>
            <a:endParaRPr kumimoji="1"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255427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1134342" y="831272"/>
            <a:ext cx="9923315" cy="830997"/>
          </a:xfrm>
          <a:prstGeom prst="rect">
            <a:avLst/>
          </a:prstGeom>
          <a:noFill/>
        </p:spPr>
        <p:txBody>
          <a:bodyPr wrap="square" rtlCol="0">
            <a:spAutoFit/>
          </a:bodyPr>
          <a:lstStyle/>
          <a:p>
            <a:pPr algn="ctr"/>
            <a:r>
              <a:rPr kumimoji="1" lang="zh-CN" altLang="en-US" sz="4800" dirty="0">
                <a:ea typeface="Microsoft YaHei" panose="020B0503020204020204" pitchFamily="34" charset="-122"/>
              </a:rPr>
              <a:t>基础：</a:t>
            </a:r>
            <a:r>
              <a:rPr kumimoji="1" lang="en-US" altLang="zh-CN" sz="4800" dirty="0">
                <a:ea typeface="Microsoft YaHei" panose="020B0503020204020204" pitchFamily="34" charset="-122"/>
              </a:rPr>
              <a:t>IP</a:t>
            </a:r>
            <a:r>
              <a:rPr kumimoji="1" lang="zh-CN" altLang="en-US" sz="4800" dirty="0">
                <a:ea typeface="Microsoft YaHei" panose="020B0503020204020204" pitchFamily="34" charset="-122"/>
              </a:rPr>
              <a:t>地址和互联网主机名的关联</a:t>
            </a:r>
          </a:p>
        </p:txBody>
      </p:sp>
      <p:pic>
        <p:nvPicPr>
          <p:cNvPr id="3" name="图片 2">
            <a:extLst>
              <a:ext uri="{FF2B5EF4-FFF2-40B4-BE49-F238E27FC236}">
                <a16:creationId xmlns:a16="http://schemas.microsoft.com/office/drawing/2014/main" id="{40F97700-9649-6941-9E23-344A30E039AD}"/>
              </a:ext>
            </a:extLst>
          </p:cNvPr>
          <p:cNvPicPr>
            <a:picLocks noChangeAspect="1"/>
          </p:cNvPicPr>
          <p:nvPr/>
        </p:nvPicPr>
        <p:blipFill>
          <a:blip r:embed="rId4"/>
          <a:stretch>
            <a:fillRect/>
          </a:stretch>
        </p:blipFill>
        <p:spPr>
          <a:xfrm>
            <a:off x="2292926" y="4130639"/>
            <a:ext cx="7606145" cy="2621036"/>
          </a:xfrm>
          <a:prstGeom prst="rect">
            <a:avLst/>
          </a:prstGeom>
          <a:ln>
            <a:solidFill>
              <a:schemeClr val="accent2"/>
            </a:solidFill>
          </a:ln>
        </p:spPr>
      </p:pic>
      <p:sp>
        <p:nvSpPr>
          <p:cNvPr id="7" name="文本框 6">
            <a:extLst>
              <a:ext uri="{FF2B5EF4-FFF2-40B4-BE49-F238E27FC236}">
                <a16:creationId xmlns:a16="http://schemas.microsoft.com/office/drawing/2014/main" id="{7C8168CB-3EA8-CA4A-BF1F-8AD28A1EB745}"/>
              </a:ext>
            </a:extLst>
          </p:cNvPr>
          <p:cNvSpPr txBox="1"/>
          <p:nvPr/>
        </p:nvSpPr>
        <p:spPr>
          <a:xfrm>
            <a:off x="978195" y="2076205"/>
            <a:ext cx="10079461" cy="954107"/>
          </a:xfrm>
          <a:prstGeom prst="rect">
            <a:avLst/>
          </a:prstGeom>
          <a:solidFill>
            <a:schemeClr val="accent2"/>
          </a:solidFill>
        </p:spPr>
        <p:txBody>
          <a:bodyPr wrap="square" rtlCol="0">
            <a:spAutoFit/>
          </a:bodyPr>
          <a:lstStyle/>
          <a:p>
            <a:r>
              <a:rPr kumimoji="1" lang="zh-CN" altLang="en-US" sz="2800" dirty="0">
                <a:solidFill>
                  <a:schemeClr val="bg1"/>
                </a:solidFill>
              </a:rPr>
              <a:t>大家上一个网站，你在浏览器里面输入的内容是什么？是</a:t>
            </a:r>
            <a:r>
              <a:rPr kumimoji="1" lang="en-US" altLang="zh-CN" sz="2800" dirty="0">
                <a:solidFill>
                  <a:schemeClr val="bg1"/>
                </a:solidFill>
              </a:rPr>
              <a:t>10.1.2.23</a:t>
            </a:r>
            <a:r>
              <a:rPr kumimoji="1" lang="zh-CN" altLang="en-US" sz="2800" dirty="0">
                <a:solidFill>
                  <a:schemeClr val="bg1"/>
                </a:solidFill>
              </a:rPr>
              <a:t> 这样的</a:t>
            </a:r>
            <a:r>
              <a:rPr kumimoji="1" lang="en-US" altLang="zh-CN" sz="2800" dirty="0" err="1">
                <a:solidFill>
                  <a:schemeClr val="bg1"/>
                </a:solidFill>
              </a:rPr>
              <a:t>ip</a:t>
            </a:r>
            <a:r>
              <a:rPr kumimoji="1" lang="zh-CN" altLang="en-US" sz="2800" dirty="0">
                <a:solidFill>
                  <a:schemeClr val="bg1"/>
                </a:solidFill>
              </a:rPr>
              <a:t>地址吗？ 还是 </a:t>
            </a:r>
            <a:r>
              <a:rPr kumimoji="1" lang="en-US" altLang="zh-CN" sz="2800" dirty="0">
                <a:solidFill>
                  <a:schemeClr val="bg1"/>
                </a:solidFill>
                <a:hlinkClick r:id="rId5">
                  <a:extLst>
                    <a:ext uri="{A12FA001-AC4F-418D-AE19-62706E023703}">
                      <ahyp:hlinkClr xmlns:ahyp="http://schemas.microsoft.com/office/drawing/2018/hyperlinkcolor" val="tx"/>
                    </a:ext>
                  </a:extLst>
                </a:hlinkClick>
              </a:rPr>
              <a:t>www.baidu.com</a:t>
            </a:r>
            <a:r>
              <a:rPr kumimoji="1" lang="zh-CN" altLang="en-US" sz="2800" dirty="0">
                <a:solidFill>
                  <a:schemeClr val="bg1"/>
                </a:solidFill>
              </a:rPr>
              <a:t>这样的域名？</a:t>
            </a:r>
          </a:p>
        </p:txBody>
      </p:sp>
      <p:sp>
        <p:nvSpPr>
          <p:cNvPr id="8" name="文本框 7">
            <a:extLst>
              <a:ext uri="{FF2B5EF4-FFF2-40B4-BE49-F238E27FC236}">
                <a16:creationId xmlns:a16="http://schemas.microsoft.com/office/drawing/2014/main" id="{40BFC2F9-1686-D840-8999-2DB4616B681E}"/>
              </a:ext>
            </a:extLst>
          </p:cNvPr>
          <p:cNvSpPr txBox="1"/>
          <p:nvPr/>
        </p:nvSpPr>
        <p:spPr>
          <a:xfrm>
            <a:off x="7251405" y="3360140"/>
            <a:ext cx="2041452" cy="461665"/>
          </a:xfrm>
          <a:prstGeom prst="rect">
            <a:avLst/>
          </a:prstGeom>
          <a:solidFill>
            <a:schemeClr val="accent2"/>
          </a:solidFill>
        </p:spPr>
        <p:txBody>
          <a:bodyPr wrap="square" rtlCol="0">
            <a:spAutoFit/>
          </a:bodyPr>
          <a:lstStyle/>
          <a:p>
            <a:r>
              <a:rPr kumimoji="1" lang="zh-CN" altLang="en-US" sz="2400" dirty="0">
                <a:solidFill>
                  <a:schemeClr val="bg1"/>
                </a:solidFill>
              </a:rPr>
              <a:t>主机名</a:t>
            </a:r>
            <a:r>
              <a:rPr kumimoji="1" lang="en-US" altLang="zh-CN" sz="2400" dirty="0">
                <a:solidFill>
                  <a:schemeClr val="bg1"/>
                </a:solidFill>
              </a:rPr>
              <a:t>/</a:t>
            </a:r>
            <a:r>
              <a:rPr kumimoji="1" lang="zh-CN" altLang="en-US" sz="2400" dirty="0">
                <a:solidFill>
                  <a:schemeClr val="bg1"/>
                </a:solidFill>
              </a:rPr>
              <a:t>域名</a:t>
            </a:r>
          </a:p>
        </p:txBody>
      </p:sp>
      <p:cxnSp>
        <p:nvCxnSpPr>
          <p:cNvPr id="13" name="直线箭头连接符 12">
            <a:extLst>
              <a:ext uri="{FF2B5EF4-FFF2-40B4-BE49-F238E27FC236}">
                <a16:creationId xmlns:a16="http://schemas.microsoft.com/office/drawing/2014/main" id="{9F7CC176-919E-C248-90E4-C8A556954682}"/>
              </a:ext>
            </a:extLst>
          </p:cNvPr>
          <p:cNvCxnSpPr>
            <a:cxnSpLocks/>
            <a:stCxn id="8" idx="2"/>
          </p:cNvCxnSpPr>
          <p:nvPr/>
        </p:nvCxnSpPr>
        <p:spPr>
          <a:xfrm flipH="1">
            <a:off x="7602279" y="3821805"/>
            <a:ext cx="669852" cy="519820"/>
          </a:xfrm>
          <a:prstGeom prst="straightConnector1">
            <a:avLst/>
          </a:prstGeom>
          <a:ln w="1143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CA41CE7E-DBA1-954B-AA30-D8E9DF7552CA}"/>
              </a:ext>
            </a:extLst>
          </p:cNvPr>
          <p:cNvSpPr txBox="1"/>
          <p:nvPr/>
        </p:nvSpPr>
        <p:spPr>
          <a:xfrm>
            <a:off x="2899144" y="3394404"/>
            <a:ext cx="2041452" cy="461665"/>
          </a:xfrm>
          <a:prstGeom prst="rect">
            <a:avLst/>
          </a:prstGeom>
          <a:solidFill>
            <a:schemeClr val="accent2"/>
          </a:solidFill>
        </p:spPr>
        <p:txBody>
          <a:bodyPr wrap="square" rtlCol="0">
            <a:spAutoFit/>
          </a:bodyPr>
          <a:lstStyle/>
          <a:p>
            <a:r>
              <a:rPr kumimoji="1" lang="en-US" altLang="zh-CN" sz="2400" dirty="0">
                <a:solidFill>
                  <a:schemeClr val="bg1"/>
                </a:solidFill>
              </a:rPr>
              <a:t>IP</a:t>
            </a:r>
            <a:r>
              <a:rPr kumimoji="1" lang="zh-CN" altLang="en-US" sz="2400" dirty="0">
                <a:solidFill>
                  <a:schemeClr val="bg1"/>
                </a:solidFill>
              </a:rPr>
              <a:t>地址 </a:t>
            </a:r>
            <a:r>
              <a:rPr kumimoji="1" lang="en-US" altLang="zh-CN" sz="2400" dirty="0">
                <a:solidFill>
                  <a:schemeClr val="bg1"/>
                </a:solidFill>
              </a:rPr>
              <a:t>180...</a:t>
            </a:r>
            <a:endParaRPr kumimoji="1" lang="zh-CN" altLang="en-US" sz="2400" dirty="0">
              <a:solidFill>
                <a:schemeClr val="bg1"/>
              </a:solidFill>
            </a:endParaRPr>
          </a:p>
        </p:txBody>
      </p:sp>
      <p:cxnSp>
        <p:nvCxnSpPr>
          <p:cNvPr id="18" name="直线箭头连接符 17">
            <a:extLst>
              <a:ext uri="{FF2B5EF4-FFF2-40B4-BE49-F238E27FC236}">
                <a16:creationId xmlns:a16="http://schemas.microsoft.com/office/drawing/2014/main" id="{F20F31CC-48C2-0B44-98EC-54FB4FC1B3D8}"/>
              </a:ext>
            </a:extLst>
          </p:cNvPr>
          <p:cNvCxnSpPr>
            <a:stCxn id="14" idx="2"/>
          </p:cNvCxnSpPr>
          <p:nvPr/>
        </p:nvCxnSpPr>
        <p:spPr>
          <a:xfrm>
            <a:off x="3919870" y="3856069"/>
            <a:ext cx="1020726" cy="971113"/>
          </a:xfrm>
          <a:prstGeom prst="straightConnector1">
            <a:avLst/>
          </a:prstGeom>
          <a:ln w="1143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9251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1134342" y="831272"/>
            <a:ext cx="9923315" cy="830997"/>
          </a:xfrm>
          <a:prstGeom prst="rect">
            <a:avLst/>
          </a:prstGeom>
          <a:noFill/>
        </p:spPr>
        <p:txBody>
          <a:bodyPr wrap="square" rtlCol="0">
            <a:spAutoFit/>
          </a:bodyPr>
          <a:lstStyle/>
          <a:p>
            <a:pPr algn="ctr"/>
            <a:r>
              <a:rPr kumimoji="1" lang="en-US" altLang="zh-CN" sz="4800" dirty="0" err="1">
                <a:ea typeface="Microsoft YaHei" panose="020B0503020204020204" pitchFamily="34" charset="-122"/>
              </a:rPr>
              <a:t>InetAdress</a:t>
            </a:r>
            <a:r>
              <a:rPr kumimoji="1" lang="zh-CN" altLang="en-US" sz="4800" dirty="0">
                <a:ea typeface="Microsoft YaHei" panose="020B0503020204020204" pitchFamily="34" charset="-122"/>
              </a:rPr>
              <a:t>类</a:t>
            </a:r>
          </a:p>
        </p:txBody>
      </p:sp>
      <p:sp>
        <p:nvSpPr>
          <p:cNvPr id="3" name="文本框 2">
            <a:extLst>
              <a:ext uri="{FF2B5EF4-FFF2-40B4-BE49-F238E27FC236}">
                <a16:creationId xmlns:a16="http://schemas.microsoft.com/office/drawing/2014/main" id="{043596A3-F517-FC41-80C5-00E906F3B442}"/>
              </a:ext>
            </a:extLst>
          </p:cNvPr>
          <p:cNvSpPr txBox="1"/>
          <p:nvPr/>
        </p:nvSpPr>
        <p:spPr>
          <a:xfrm>
            <a:off x="5075274" y="4338083"/>
            <a:ext cx="2041451" cy="461665"/>
          </a:xfrm>
          <a:prstGeom prst="rect">
            <a:avLst/>
          </a:prstGeom>
          <a:solidFill>
            <a:srgbClr val="FF9300"/>
          </a:solidFill>
        </p:spPr>
        <p:txBody>
          <a:bodyPr wrap="square" rtlCol="0">
            <a:spAutoFit/>
          </a:bodyPr>
          <a:lstStyle/>
          <a:p>
            <a:r>
              <a:rPr kumimoji="1" lang="zh-CN" altLang="en-US" sz="2400" dirty="0">
                <a:solidFill>
                  <a:schemeClr val="bg1"/>
                </a:solidFill>
              </a:rPr>
              <a:t>看示例代码</a:t>
            </a:r>
          </a:p>
        </p:txBody>
      </p:sp>
    </p:spTree>
    <p:extLst>
      <p:ext uri="{BB962C8B-B14F-4D97-AF65-F5344CB8AC3E}">
        <p14:creationId xmlns:p14="http://schemas.microsoft.com/office/powerpoint/2010/main" val="24248518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1134342" y="831272"/>
            <a:ext cx="9923315" cy="830997"/>
          </a:xfrm>
          <a:prstGeom prst="rect">
            <a:avLst/>
          </a:prstGeom>
          <a:noFill/>
        </p:spPr>
        <p:txBody>
          <a:bodyPr wrap="square" rtlCol="0">
            <a:spAutoFit/>
          </a:bodyPr>
          <a:lstStyle/>
          <a:p>
            <a:pPr algn="ctr"/>
            <a:r>
              <a:rPr kumimoji="1" lang="en-US" altLang="zh-CN" sz="4800" dirty="0">
                <a:ea typeface="Microsoft YaHei" panose="020B0503020204020204" pitchFamily="34" charset="-122"/>
              </a:rPr>
              <a:t>4.</a:t>
            </a:r>
            <a:r>
              <a:rPr kumimoji="1" lang="zh-CN" altLang="en-US" sz="4800" dirty="0">
                <a:ea typeface="Microsoft YaHei" panose="020B0503020204020204" pitchFamily="34" charset="-122"/>
              </a:rPr>
              <a:t> 服务多个客户</a:t>
            </a:r>
          </a:p>
        </p:txBody>
      </p:sp>
      <p:sp>
        <p:nvSpPr>
          <p:cNvPr id="4" name="文本框 3">
            <a:extLst>
              <a:ext uri="{FF2B5EF4-FFF2-40B4-BE49-F238E27FC236}">
                <a16:creationId xmlns:a16="http://schemas.microsoft.com/office/drawing/2014/main" id="{305B5AD9-0F6D-C844-8B17-D264C9EC81E1}"/>
              </a:ext>
            </a:extLst>
          </p:cNvPr>
          <p:cNvSpPr txBox="1"/>
          <p:nvPr/>
        </p:nvSpPr>
        <p:spPr>
          <a:xfrm>
            <a:off x="1309255" y="2223654"/>
            <a:ext cx="10309004" cy="1135054"/>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一个服务器可以为多个客户服务，对每个客户端的连接可以由一个线程来处理。</a:t>
            </a:r>
          </a:p>
        </p:txBody>
      </p:sp>
      <p:pic>
        <p:nvPicPr>
          <p:cNvPr id="3" name="图片 2">
            <a:extLst>
              <a:ext uri="{FF2B5EF4-FFF2-40B4-BE49-F238E27FC236}">
                <a16:creationId xmlns:a16="http://schemas.microsoft.com/office/drawing/2014/main" id="{0C3CAA67-4851-0644-823A-133DFBB206D6}"/>
              </a:ext>
            </a:extLst>
          </p:cNvPr>
          <p:cNvPicPr>
            <a:picLocks noChangeAspect="1"/>
          </p:cNvPicPr>
          <p:nvPr/>
        </p:nvPicPr>
        <p:blipFill>
          <a:blip r:embed="rId4"/>
          <a:stretch>
            <a:fillRect/>
          </a:stretch>
        </p:blipFill>
        <p:spPr>
          <a:xfrm>
            <a:off x="2537094" y="3546611"/>
            <a:ext cx="7853326" cy="1320471"/>
          </a:xfrm>
          <a:prstGeom prst="rect">
            <a:avLst/>
          </a:prstGeom>
        </p:spPr>
      </p:pic>
      <p:sp>
        <p:nvSpPr>
          <p:cNvPr id="5" name="文本框 4">
            <a:extLst>
              <a:ext uri="{FF2B5EF4-FFF2-40B4-BE49-F238E27FC236}">
                <a16:creationId xmlns:a16="http://schemas.microsoft.com/office/drawing/2014/main" id="{5326B970-A7AD-C445-ACD5-4DB9B52C12F7}"/>
              </a:ext>
            </a:extLst>
          </p:cNvPr>
          <p:cNvSpPr txBox="1"/>
          <p:nvPr/>
        </p:nvSpPr>
        <p:spPr>
          <a:xfrm>
            <a:off x="1779180" y="5611229"/>
            <a:ext cx="8633637" cy="830997"/>
          </a:xfrm>
          <a:prstGeom prst="rect">
            <a:avLst/>
          </a:prstGeom>
          <a:noFill/>
        </p:spPr>
        <p:txBody>
          <a:bodyPr wrap="square" rtlCol="0">
            <a:spAutoFit/>
          </a:bodyPr>
          <a:lstStyle/>
          <a:p>
            <a:r>
              <a:rPr kumimoji="1" lang="zh-CN" altLang="en-US" sz="2400" dirty="0"/>
              <a:t>只要建立一个新的链接，就去创建一个新的线程去处理这个服务器和这个新链接另一端的客户端的交互</a:t>
            </a:r>
          </a:p>
        </p:txBody>
      </p:sp>
    </p:spTree>
    <p:extLst>
      <p:ext uri="{BB962C8B-B14F-4D97-AF65-F5344CB8AC3E}">
        <p14:creationId xmlns:p14="http://schemas.microsoft.com/office/powerpoint/2010/main" val="3118759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1134342" y="831272"/>
            <a:ext cx="9923315" cy="830997"/>
          </a:xfrm>
          <a:prstGeom prst="rect">
            <a:avLst/>
          </a:prstGeom>
          <a:noFill/>
        </p:spPr>
        <p:txBody>
          <a:bodyPr wrap="square" rtlCol="0">
            <a:spAutoFit/>
          </a:bodyPr>
          <a:lstStyle/>
          <a:p>
            <a:pPr algn="ctr"/>
            <a:r>
              <a:rPr kumimoji="1" lang="en-US" altLang="zh-CN" sz="4800" dirty="0">
                <a:ea typeface="Microsoft YaHei" panose="020B0503020204020204" pitchFamily="34" charset="-122"/>
              </a:rPr>
              <a:t>4.</a:t>
            </a:r>
            <a:r>
              <a:rPr kumimoji="1" lang="zh-CN" altLang="en-US" sz="4800" dirty="0">
                <a:ea typeface="Microsoft YaHei" panose="020B0503020204020204" pitchFamily="34" charset="-122"/>
              </a:rPr>
              <a:t> 服务多个客户</a:t>
            </a:r>
          </a:p>
        </p:txBody>
      </p:sp>
      <p:sp>
        <p:nvSpPr>
          <p:cNvPr id="4" name="文本框 3">
            <a:extLst>
              <a:ext uri="{FF2B5EF4-FFF2-40B4-BE49-F238E27FC236}">
                <a16:creationId xmlns:a16="http://schemas.microsoft.com/office/drawing/2014/main" id="{305B5AD9-0F6D-C844-8B17-D264C9EC81E1}"/>
              </a:ext>
            </a:extLst>
          </p:cNvPr>
          <p:cNvSpPr txBox="1"/>
          <p:nvPr/>
        </p:nvSpPr>
        <p:spPr>
          <a:xfrm>
            <a:off x="1309255" y="2223654"/>
            <a:ext cx="10309004" cy="168905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由于代码过长，不再黏贴在</a:t>
            </a:r>
            <a:r>
              <a:rPr kumimoji="1" lang="en-US" altLang="zh-CN" sz="2400" dirty="0">
                <a:latin typeface="Microsoft YaHei" panose="020B0503020204020204" pitchFamily="34" charset="-122"/>
                <a:ea typeface="Microsoft YaHei" panose="020B0503020204020204" pitchFamily="34" charset="-122"/>
              </a:rPr>
              <a:t>ppt</a:t>
            </a:r>
            <a:r>
              <a:rPr kumimoji="1" lang="zh-CN" altLang="en-US" sz="2400" dirty="0">
                <a:latin typeface="Microsoft YaHei" panose="020B0503020204020204" pitchFamily="34" charset="-122"/>
                <a:ea typeface="Microsoft YaHei" panose="020B0503020204020204" pitchFamily="34" charset="-122"/>
              </a:rPr>
              <a:t>中，请看</a:t>
            </a:r>
            <a:r>
              <a:rPr kumimoji="1" lang="en-US" altLang="zh-CN" sz="2400" dirty="0">
                <a:latin typeface="Microsoft YaHei" panose="020B0503020204020204" pitchFamily="34" charset="-122"/>
                <a:ea typeface="Microsoft YaHei" panose="020B0503020204020204" pitchFamily="34" charset="-122"/>
              </a:rPr>
              <a:t>《Java</a:t>
            </a:r>
            <a:r>
              <a:rPr kumimoji="1" lang="zh-CN" altLang="en-US" sz="2400" dirty="0">
                <a:latin typeface="Microsoft YaHei" panose="020B0503020204020204" pitchFamily="34" charset="-122"/>
                <a:ea typeface="Microsoft YaHei" panose="020B0503020204020204" pitchFamily="34" charset="-122"/>
              </a:rPr>
              <a:t>语言程序设计</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进阶篇</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原书第</a:t>
            </a:r>
            <a:r>
              <a:rPr kumimoji="1" lang="en-US" altLang="zh-CN" sz="2400" dirty="0">
                <a:latin typeface="Microsoft YaHei" panose="020B0503020204020204" pitchFamily="34" charset="-122"/>
                <a:ea typeface="Microsoft YaHei" panose="020B0503020204020204" pitchFamily="34" charset="-122"/>
              </a:rPr>
              <a:t>10</a:t>
            </a:r>
            <a:r>
              <a:rPr kumimoji="1" lang="zh-CN" altLang="en-US" sz="2400" dirty="0">
                <a:latin typeface="Microsoft YaHei" panose="020B0503020204020204" pitchFamily="34" charset="-122"/>
                <a:ea typeface="Microsoft YaHei" panose="020B0503020204020204" pitchFamily="34" charset="-122"/>
              </a:rPr>
              <a:t>版</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中的多客户端例子。</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多客户例子是 单个客户和服务器端交互的扩展而已</a:t>
            </a:r>
          </a:p>
        </p:txBody>
      </p:sp>
    </p:spTree>
    <p:extLst>
      <p:ext uri="{BB962C8B-B14F-4D97-AF65-F5344CB8AC3E}">
        <p14:creationId xmlns:p14="http://schemas.microsoft.com/office/powerpoint/2010/main" val="29434410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1134342" y="831272"/>
            <a:ext cx="9923315" cy="830997"/>
          </a:xfrm>
          <a:prstGeom prst="rect">
            <a:avLst/>
          </a:prstGeom>
          <a:noFill/>
        </p:spPr>
        <p:txBody>
          <a:bodyPr wrap="square" rtlCol="0">
            <a:spAutoFit/>
          </a:bodyPr>
          <a:lstStyle/>
          <a:p>
            <a:pPr algn="ctr"/>
            <a:r>
              <a:rPr kumimoji="1" lang="en-US" altLang="zh-CN" sz="4800" dirty="0">
                <a:ea typeface="Microsoft YaHei" panose="020B0503020204020204" pitchFamily="34" charset="-122"/>
              </a:rPr>
              <a:t>5.</a:t>
            </a:r>
            <a:r>
              <a:rPr kumimoji="1" lang="zh-CN" altLang="en-US" sz="4800" dirty="0">
                <a:ea typeface="Microsoft YaHei" panose="020B0503020204020204" pitchFamily="34" charset="-122"/>
              </a:rPr>
              <a:t> 发送和接收对象</a:t>
            </a:r>
          </a:p>
        </p:txBody>
      </p:sp>
      <p:sp>
        <p:nvSpPr>
          <p:cNvPr id="4" name="文本框 3">
            <a:extLst>
              <a:ext uri="{FF2B5EF4-FFF2-40B4-BE49-F238E27FC236}">
                <a16:creationId xmlns:a16="http://schemas.microsoft.com/office/drawing/2014/main" id="{305B5AD9-0F6D-C844-8B17-D264C9EC81E1}"/>
              </a:ext>
            </a:extLst>
          </p:cNvPr>
          <p:cNvSpPr txBox="1"/>
          <p:nvPr/>
        </p:nvSpPr>
        <p:spPr>
          <a:xfrm>
            <a:off x="1309255" y="2223654"/>
            <a:ext cx="10309004" cy="1135054"/>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前面我们学习了如何发送和接收基本类型信息，下面我们介绍如何发送和接收对象类信息</a:t>
            </a:r>
          </a:p>
        </p:txBody>
      </p:sp>
    </p:spTree>
    <p:extLst>
      <p:ext uri="{BB962C8B-B14F-4D97-AF65-F5344CB8AC3E}">
        <p14:creationId xmlns:p14="http://schemas.microsoft.com/office/powerpoint/2010/main" val="8442601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基础概念：序列化</a:t>
            </a:r>
            <a:endParaRPr kumimoji="1" lang="en-US" altLang="zh-CN" sz="4800" dirty="0">
              <a:ea typeface="Microsoft YaHei" panose="020B0503020204020204" pitchFamily="34" charset="-122"/>
            </a:endParaRPr>
          </a:p>
        </p:txBody>
      </p:sp>
      <p:sp>
        <p:nvSpPr>
          <p:cNvPr id="13" name="文本框 12">
            <a:extLst>
              <a:ext uri="{FF2B5EF4-FFF2-40B4-BE49-F238E27FC236}">
                <a16:creationId xmlns:a16="http://schemas.microsoft.com/office/drawing/2014/main" id="{8E054F89-5FA8-2F47-8710-58E04A67980C}"/>
              </a:ext>
            </a:extLst>
          </p:cNvPr>
          <p:cNvSpPr txBox="1"/>
          <p:nvPr/>
        </p:nvSpPr>
        <p:spPr>
          <a:xfrm>
            <a:off x="1142999" y="2232957"/>
            <a:ext cx="10377854" cy="390504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序列化：指把一个</a:t>
            </a:r>
            <a:r>
              <a:rPr lang="en-US" altLang="zh-CN" sz="2400" dirty="0">
                <a:latin typeface="Microsoft YaHei" panose="020B0503020204020204" pitchFamily="34" charset="-122"/>
                <a:ea typeface="Microsoft YaHei" panose="020B0503020204020204" pitchFamily="34" charset="-122"/>
              </a:rPr>
              <a:t>Java</a:t>
            </a:r>
            <a:r>
              <a:rPr lang="zh-CN" altLang="en-US" sz="2400" dirty="0">
                <a:solidFill>
                  <a:srgbClr val="FF9300"/>
                </a:solidFill>
                <a:latin typeface="Microsoft YaHei" panose="020B0503020204020204" pitchFamily="34" charset="-122"/>
                <a:ea typeface="Microsoft YaHei" panose="020B0503020204020204" pitchFamily="34" charset="-122"/>
              </a:rPr>
              <a:t>对象变成二进制内容</a:t>
            </a:r>
            <a:r>
              <a:rPr lang="zh-CN" altLang="en-US" sz="2400" dirty="0">
                <a:latin typeface="Microsoft YaHei" panose="020B0503020204020204" pitchFamily="34" charset="-122"/>
                <a:ea typeface="Microsoft YaHei" panose="020B0503020204020204" pitchFamily="34" charset="-122"/>
              </a:rPr>
              <a:t>，本质上就是一个</a:t>
            </a:r>
            <a:r>
              <a:rPr lang="en-US" altLang="zh-CN" sz="2400" dirty="0">
                <a:latin typeface="Microsoft YaHei" panose="020B0503020204020204" pitchFamily="34" charset="-122"/>
                <a:ea typeface="Microsoft YaHei" panose="020B0503020204020204" pitchFamily="34" charset="-122"/>
              </a:rPr>
              <a:t>byte[]</a:t>
            </a:r>
            <a:r>
              <a:rPr lang="zh-CN" altLang="en-US" sz="2400" dirty="0">
                <a:latin typeface="Microsoft YaHei" panose="020B0503020204020204" pitchFamily="34" charset="-122"/>
                <a:ea typeface="Microsoft YaHei" panose="020B0503020204020204" pitchFamily="34" charset="-122"/>
              </a:rPr>
              <a:t>数组。</a:t>
            </a:r>
          </a:p>
          <a:p>
            <a:pPr marL="342900" indent="-342900">
              <a:lnSpc>
                <a:spcPct val="150000"/>
              </a:lnSpc>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为什么要把</a:t>
            </a:r>
            <a:r>
              <a:rPr lang="en-US" altLang="zh-CN" sz="2400" dirty="0">
                <a:latin typeface="Microsoft YaHei" panose="020B0503020204020204" pitchFamily="34" charset="-122"/>
                <a:ea typeface="Microsoft YaHei" panose="020B0503020204020204" pitchFamily="34" charset="-122"/>
              </a:rPr>
              <a:t>Java</a:t>
            </a:r>
            <a:r>
              <a:rPr lang="zh-CN" altLang="en-US" sz="2400" dirty="0">
                <a:latin typeface="Microsoft YaHei" panose="020B0503020204020204" pitchFamily="34" charset="-122"/>
                <a:ea typeface="Microsoft YaHei" panose="020B0503020204020204" pitchFamily="34" charset="-122"/>
              </a:rPr>
              <a:t>对象序列化呢？因为序列化后可以把</a:t>
            </a:r>
            <a:r>
              <a:rPr lang="en-US" altLang="zh-CN" sz="2400" dirty="0">
                <a:latin typeface="Microsoft YaHei" panose="020B0503020204020204" pitchFamily="34" charset="-122"/>
                <a:ea typeface="Microsoft YaHei" panose="020B0503020204020204" pitchFamily="34" charset="-122"/>
              </a:rPr>
              <a:t>byte[]</a:t>
            </a:r>
            <a:r>
              <a:rPr lang="zh-CN" altLang="en-US" sz="2400" dirty="0">
                <a:latin typeface="Microsoft YaHei" panose="020B0503020204020204" pitchFamily="34" charset="-122"/>
                <a:ea typeface="Microsoft YaHei" panose="020B0503020204020204" pitchFamily="34" charset="-122"/>
              </a:rPr>
              <a:t>保存到文件中，或者把</a:t>
            </a:r>
            <a:r>
              <a:rPr lang="en-US" altLang="zh-CN" sz="2400" dirty="0">
                <a:solidFill>
                  <a:srgbClr val="FF9300"/>
                </a:solidFill>
                <a:latin typeface="Microsoft YaHei" panose="020B0503020204020204" pitchFamily="34" charset="-122"/>
                <a:ea typeface="Microsoft YaHei" panose="020B0503020204020204" pitchFamily="34" charset="-122"/>
              </a:rPr>
              <a:t>byte[]</a:t>
            </a:r>
            <a:r>
              <a:rPr lang="zh-CN" altLang="en-US" sz="2400" dirty="0">
                <a:solidFill>
                  <a:srgbClr val="FF9300"/>
                </a:solidFill>
                <a:latin typeface="Microsoft YaHei" panose="020B0503020204020204" pitchFamily="34" charset="-122"/>
                <a:ea typeface="Microsoft YaHei" panose="020B0503020204020204" pitchFamily="34" charset="-122"/>
              </a:rPr>
              <a:t>通过网络传输到远程</a:t>
            </a:r>
            <a:r>
              <a:rPr lang="zh-CN" altLang="en-US" sz="2400" dirty="0">
                <a:latin typeface="Microsoft YaHei" panose="020B0503020204020204" pitchFamily="34" charset="-122"/>
                <a:ea typeface="Microsoft YaHei" panose="020B0503020204020204" pitchFamily="34" charset="-122"/>
              </a:rPr>
              <a:t>，这样将一个对象转换成可存储或可传输的状态。</a:t>
            </a:r>
            <a:r>
              <a:rPr lang="zh-CN" altLang="en-US" sz="2400" dirty="0">
                <a:solidFill>
                  <a:srgbClr val="FF9300"/>
                </a:solidFill>
                <a:latin typeface="Microsoft YaHei" panose="020B0503020204020204" pitchFamily="34" charset="-122"/>
                <a:ea typeface="Microsoft YaHei" panose="020B0503020204020204" pitchFamily="34" charset="-122"/>
              </a:rPr>
              <a:t>序列化后的对象可以在网络上进行传输，也可以存储到本地</a:t>
            </a:r>
          </a:p>
          <a:p>
            <a:pPr marL="342900" indent="-342900">
              <a:lnSpc>
                <a:spcPct val="150000"/>
              </a:lnSpc>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有序列化，就有</a:t>
            </a:r>
            <a:r>
              <a:rPr lang="zh-CN" altLang="en-US" sz="2400" dirty="0">
                <a:solidFill>
                  <a:srgbClr val="FF9300"/>
                </a:solidFill>
                <a:latin typeface="Microsoft YaHei" panose="020B0503020204020204" pitchFamily="34" charset="-122"/>
                <a:ea typeface="Microsoft YaHei" panose="020B0503020204020204" pitchFamily="34" charset="-122"/>
              </a:rPr>
              <a:t>反序列化</a:t>
            </a:r>
            <a:r>
              <a:rPr lang="zh-CN" altLang="en-US" sz="2400" dirty="0">
                <a:latin typeface="Microsoft YaHei" panose="020B0503020204020204" pitchFamily="34" charset="-122"/>
                <a:ea typeface="Microsoft YaHei" panose="020B0503020204020204" pitchFamily="34" charset="-122"/>
              </a:rPr>
              <a:t>，即把一个二进制内容（也就是</a:t>
            </a:r>
            <a:r>
              <a:rPr lang="en-US" altLang="zh-CN" sz="2400" dirty="0">
                <a:latin typeface="Microsoft YaHei" panose="020B0503020204020204" pitchFamily="34" charset="-122"/>
                <a:ea typeface="Microsoft YaHei" panose="020B0503020204020204" pitchFamily="34" charset="-122"/>
              </a:rPr>
              <a:t>byte[]</a:t>
            </a:r>
            <a:r>
              <a:rPr lang="zh-CN" altLang="en-US" sz="2400" dirty="0">
                <a:latin typeface="Microsoft YaHei" panose="020B0503020204020204" pitchFamily="34" charset="-122"/>
                <a:ea typeface="Microsoft YaHei" panose="020B0503020204020204" pitchFamily="34" charset="-122"/>
              </a:rPr>
              <a:t>数组）变回</a:t>
            </a:r>
            <a:r>
              <a:rPr lang="en-US" altLang="zh-CN" sz="2400" dirty="0">
                <a:latin typeface="Microsoft YaHei" panose="020B0503020204020204" pitchFamily="34" charset="-122"/>
                <a:ea typeface="Microsoft YaHei" panose="020B0503020204020204" pitchFamily="34" charset="-122"/>
              </a:rPr>
              <a:t>Java</a:t>
            </a:r>
            <a:r>
              <a:rPr lang="zh-CN" altLang="en-US" sz="2400" dirty="0">
                <a:latin typeface="Microsoft YaHei" panose="020B0503020204020204" pitchFamily="34" charset="-122"/>
                <a:ea typeface="Microsoft YaHei" panose="020B0503020204020204" pitchFamily="34" charset="-122"/>
              </a:rPr>
              <a:t>对象。有了反序列化，保存到文件中的</a:t>
            </a:r>
            <a:r>
              <a:rPr lang="en-US" altLang="zh-CN" sz="2400" dirty="0">
                <a:latin typeface="Microsoft YaHei" panose="020B0503020204020204" pitchFamily="34" charset="-122"/>
                <a:ea typeface="Microsoft YaHei" panose="020B0503020204020204" pitchFamily="34" charset="-122"/>
              </a:rPr>
              <a:t>byte[]</a:t>
            </a:r>
            <a:r>
              <a:rPr lang="zh-CN" altLang="en-US" sz="2400" dirty="0">
                <a:latin typeface="Microsoft YaHei" panose="020B0503020204020204" pitchFamily="34" charset="-122"/>
                <a:ea typeface="Microsoft YaHei" panose="020B0503020204020204" pitchFamily="34" charset="-122"/>
              </a:rPr>
              <a:t>数组又可以“变回”</a:t>
            </a:r>
            <a:r>
              <a:rPr lang="en-US" altLang="zh-CN" sz="2400" dirty="0">
                <a:latin typeface="Microsoft YaHei" panose="020B0503020204020204" pitchFamily="34" charset="-122"/>
                <a:ea typeface="Microsoft YaHei" panose="020B0503020204020204" pitchFamily="34" charset="-122"/>
              </a:rPr>
              <a:t>Java</a:t>
            </a:r>
            <a:r>
              <a:rPr lang="zh-CN" altLang="en-US" sz="2400" dirty="0">
                <a:latin typeface="Microsoft YaHei" panose="020B0503020204020204" pitchFamily="34" charset="-122"/>
                <a:ea typeface="Microsoft YaHei" panose="020B0503020204020204" pitchFamily="34" charset="-122"/>
              </a:rPr>
              <a:t>对象，或者</a:t>
            </a:r>
            <a:r>
              <a:rPr lang="zh-CN" altLang="en-US" sz="2400" dirty="0">
                <a:solidFill>
                  <a:srgbClr val="FF9300"/>
                </a:solidFill>
                <a:latin typeface="Microsoft YaHei" panose="020B0503020204020204" pitchFamily="34" charset="-122"/>
                <a:ea typeface="Microsoft YaHei" panose="020B0503020204020204" pitchFamily="34" charset="-122"/>
              </a:rPr>
              <a:t>从网络上读取</a:t>
            </a:r>
            <a:r>
              <a:rPr lang="en-US" altLang="zh-CN" sz="2400" dirty="0">
                <a:solidFill>
                  <a:srgbClr val="FF9300"/>
                </a:solidFill>
                <a:latin typeface="Microsoft YaHei" panose="020B0503020204020204" pitchFamily="34" charset="-122"/>
                <a:ea typeface="Microsoft YaHei" panose="020B0503020204020204" pitchFamily="34" charset="-122"/>
              </a:rPr>
              <a:t>byte[]</a:t>
            </a:r>
            <a:r>
              <a:rPr lang="zh-CN" altLang="en-US" sz="2400" dirty="0">
                <a:solidFill>
                  <a:srgbClr val="FF9300"/>
                </a:solidFill>
                <a:latin typeface="Microsoft YaHei" panose="020B0503020204020204" pitchFamily="34" charset="-122"/>
                <a:ea typeface="Microsoft YaHei" panose="020B0503020204020204" pitchFamily="34" charset="-122"/>
              </a:rPr>
              <a:t>并把它“变回”</a:t>
            </a:r>
            <a:r>
              <a:rPr lang="en-US" altLang="zh-CN" sz="2400" dirty="0">
                <a:solidFill>
                  <a:srgbClr val="FF9300"/>
                </a:solidFill>
                <a:latin typeface="Microsoft YaHei" panose="020B0503020204020204" pitchFamily="34" charset="-122"/>
                <a:ea typeface="Microsoft YaHei" panose="020B0503020204020204" pitchFamily="34" charset="-122"/>
              </a:rPr>
              <a:t>Java</a:t>
            </a:r>
            <a:r>
              <a:rPr lang="zh-CN" altLang="en-US" sz="2400" dirty="0">
                <a:solidFill>
                  <a:srgbClr val="FF9300"/>
                </a:solidFill>
                <a:latin typeface="Microsoft YaHei" panose="020B0503020204020204" pitchFamily="34" charset="-122"/>
                <a:ea typeface="Microsoft YaHei" panose="020B0503020204020204" pitchFamily="34" charset="-122"/>
              </a:rPr>
              <a:t>对象</a:t>
            </a:r>
          </a:p>
        </p:txBody>
      </p:sp>
    </p:spTree>
    <p:extLst>
      <p:ext uri="{BB962C8B-B14F-4D97-AF65-F5344CB8AC3E}">
        <p14:creationId xmlns:p14="http://schemas.microsoft.com/office/powerpoint/2010/main" val="9088320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序列化</a:t>
            </a:r>
            <a:r>
              <a:rPr kumimoji="1" lang="en-US" altLang="zh-CN" sz="4800" dirty="0">
                <a:latin typeface="Microsoft YaHei" panose="020B0503020204020204" pitchFamily="34" charset="-122"/>
                <a:ea typeface="Microsoft YaHei" panose="020B0503020204020204" pitchFamily="34" charset="-122"/>
              </a:rPr>
              <a:t>---Serializable</a:t>
            </a:r>
            <a:r>
              <a:rPr kumimoji="1" lang="zh-CN" altLang="en-US" sz="4800" dirty="0">
                <a:latin typeface="Microsoft YaHei" panose="020B0503020204020204" pitchFamily="34" charset="-122"/>
                <a:ea typeface="Microsoft YaHei" panose="020B0503020204020204" pitchFamily="34" charset="-122"/>
              </a:rPr>
              <a:t>接口</a:t>
            </a:r>
            <a:endParaRPr kumimoji="1" lang="en-US" altLang="zh-CN" sz="4800" dirty="0">
              <a:ea typeface="Microsoft YaHei" panose="020B0503020204020204" pitchFamily="34" charset="-122"/>
            </a:endParaRPr>
          </a:p>
        </p:txBody>
      </p:sp>
      <p:sp>
        <p:nvSpPr>
          <p:cNvPr id="13" name="文本框 12">
            <a:extLst>
              <a:ext uri="{FF2B5EF4-FFF2-40B4-BE49-F238E27FC236}">
                <a16:creationId xmlns:a16="http://schemas.microsoft.com/office/drawing/2014/main" id="{8E054F89-5FA8-2F47-8710-58E04A67980C}"/>
              </a:ext>
            </a:extLst>
          </p:cNvPr>
          <p:cNvSpPr txBox="1"/>
          <p:nvPr/>
        </p:nvSpPr>
        <p:spPr>
          <a:xfrm>
            <a:off x="1142999" y="2232957"/>
            <a:ext cx="10377854" cy="445904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对象的序列化处理非常简单，</a:t>
            </a:r>
            <a:r>
              <a:rPr lang="zh-CN" altLang="en-US" sz="2400" dirty="0">
                <a:solidFill>
                  <a:srgbClr val="FF9300"/>
                </a:solidFill>
                <a:latin typeface="Microsoft YaHei" panose="020B0503020204020204" pitchFamily="34" charset="-122"/>
                <a:ea typeface="Microsoft YaHei" panose="020B0503020204020204" pitchFamily="34" charset="-122"/>
              </a:rPr>
              <a:t>只需对象实现了</a:t>
            </a:r>
            <a:r>
              <a:rPr lang="en-US" altLang="zh-CN" sz="2400" dirty="0">
                <a:solidFill>
                  <a:srgbClr val="FF9300"/>
                </a:solidFill>
                <a:latin typeface="Microsoft YaHei" panose="020B0503020204020204" pitchFamily="34" charset="-122"/>
                <a:ea typeface="Microsoft YaHei" panose="020B0503020204020204" pitchFamily="34" charset="-122"/>
              </a:rPr>
              <a:t>Serializable </a:t>
            </a:r>
            <a:r>
              <a:rPr lang="zh-CN" altLang="en-US" sz="2400" dirty="0">
                <a:solidFill>
                  <a:srgbClr val="FF9300"/>
                </a:solidFill>
                <a:latin typeface="Microsoft YaHei" panose="020B0503020204020204" pitchFamily="34" charset="-122"/>
                <a:ea typeface="Microsoft YaHei" panose="020B0503020204020204" pitchFamily="34" charset="-122"/>
              </a:rPr>
              <a:t>接口即可</a:t>
            </a:r>
            <a:r>
              <a:rPr lang="zh-CN" altLang="en-US" sz="2400" dirty="0">
                <a:latin typeface="Microsoft YaHei" panose="020B0503020204020204" pitchFamily="34" charset="-122"/>
                <a:ea typeface="Microsoft YaHei" panose="020B0503020204020204" pitchFamily="34" charset="-122"/>
              </a:rPr>
              <a:t>（该接口仅是一个标记，没有方法）</a:t>
            </a:r>
            <a:endParaRPr lang="en-US" altLang="zh-CN" sz="2400" dirty="0">
              <a:latin typeface="Microsoft YaHei" panose="020B0503020204020204" pitchFamily="34" charset="-122"/>
              <a:ea typeface="Microsoft YaHei" panose="020B0503020204020204" pitchFamily="34" charset="-122"/>
            </a:endParaRPr>
          </a:p>
          <a:p>
            <a:pPr>
              <a:lnSpc>
                <a:spcPct val="150000"/>
              </a:lnSpc>
            </a:pPr>
            <a:endParaRPr lang="zh-CN" altLang="en-US"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序列化的对象包括基本数据类型，所有集合类以及其他许多东西，还有</a:t>
            </a:r>
            <a:r>
              <a:rPr lang="en-US" altLang="zh-CN" sz="2400" dirty="0">
                <a:latin typeface="Microsoft YaHei" panose="020B0503020204020204" pitchFamily="34" charset="-122"/>
                <a:ea typeface="Microsoft YaHei" panose="020B0503020204020204" pitchFamily="34" charset="-122"/>
              </a:rPr>
              <a:t>Class </a:t>
            </a:r>
            <a:r>
              <a:rPr lang="zh-CN" altLang="en-US" sz="2400" dirty="0">
                <a:latin typeface="Microsoft YaHei" panose="020B0503020204020204" pitchFamily="34" charset="-122"/>
                <a:ea typeface="Microsoft YaHei" panose="020B0503020204020204" pitchFamily="34" charset="-122"/>
              </a:rPr>
              <a:t>对象</a:t>
            </a:r>
            <a:r>
              <a:rPr lang="en-US" altLang="zh-CN" sz="2400" dirty="0">
                <a:latin typeface="Microsoft YaHei" panose="020B0503020204020204" pitchFamily="34" charset="-122"/>
                <a:ea typeface="Microsoft YaHei" panose="020B0503020204020204" pitchFamily="34" charset="-122"/>
              </a:rPr>
              <a:t>.</a:t>
            </a:r>
          </a:p>
          <a:p>
            <a:pPr>
              <a:lnSpc>
                <a:spcPct val="150000"/>
              </a:lnSpc>
            </a:pPr>
            <a:endParaRPr lang="zh-CN" altLang="en-US"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对象序列化不仅保存了对象的“全景图”，而且能追踪对象内包含的所有句柄并保存那些对象；接着又能对每个对象内包含的句柄进行追踪</a:t>
            </a:r>
          </a:p>
        </p:txBody>
      </p:sp>
      <p:sp>
        <p:nvSpPr>
          <p:cNvPr id="3" name="文本框 2">
            <a:extLst>
              <a:ext uri="{FF2B5EF4-FFF2-40B4-BE49-F238E27FC236}">
                <a16:creationId xmlns:a16="http://schemas.microsoft.com/office/drawing/2014/main" id="{4107F6EF-C9F5-E44C-8804-208E0860F88A}"/>
              </a:ext>
            </a:extLst>
          </p:cNvPr>
          <p:cNvSpPr txBox="1"/>
          <p:nvPr/>
        </p:nvSpPr>
        <p:spPr>
          <a:xfrm>
            <a:off x="4298373" y="4656625"/>
            <a:ext cx="3595254" cy="830997"/>
          </a:xfrm>
          <a:prstGeom prst="rect">
            <a:avLst/>
          </a:prstGeom>
          <a:solidFill>
            <a:srgbClr val="FF9300"/>
          </a:solidFill>
        </p:spPr>
        <p:txBody>
          <a:bodyPr wrap="square" rtlCol="0">
            <a:spAutoFit/>
          </a:bodyPr>
          <a:lstStyle/>
          <a:p>
            <a:r>
              <a:rPr kumimoji="1" lang="zh-CN" altLang="en-US" sz="2400" dirty="0">
                <a:solidFill>
                  <a:schemeClr val="bg1"/>
                </a:solidFill>
              </a:rPr>
              <a:t>递归定义，是否还记得</a:t>
            </a:r>
            <a:r>
              <a:rPr kumimoji="1" lang="en-US" altLang="zh-CN" sz="2400" dirty="0">
                <a:solidFill>
                  <a:schemeClr val="bg1"/>
                </a:solidFill>
              </a:rPr>
              <a:t>cloneable</a:t>
            </a:r>
            <a:r>
              <a:rPr kumimoji="1" lang="zh-CN" altLang="en-US" sz="2400" dirty="0">
                <a:solidFill>
                  <a:schemeClr val="bg1"/>
                </a:solidFill>
              </a:rPr>
              <a:t>接口的递归定义</a:t>
            </a:r>
          </a:p>
        </p:txBody>
      </p:sp>
    </p:spTree>
    <p:extLst>
      <p:ext uri="{BB962C8B-B14F-4D97-AF65-F5344CB8AC3E}">
        <p14:creationId xmlns:p14="http://schemas.microsoft.com/office/powerpoint/2010/main" val="2903060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4E6A590-7F85-F74D-B5D7-36CF19E623D8}"/>
              </a:ext>
            </a:extLst>
          </p:cNvPr>
          <p:cNvPicPr>
            <a:picLocks noChangeAspect="1"/>
          </p:cNvPicPr>
          <p:nvPr/>
        </p:nvPicPr>
        <p:blipFill>
          <a:blip r:embed="rId4"/>
          <a:stretch>
            <a:fillRect/>
          </a:stretch>
        </p:blipFill>
        <p:spPr>
          <a:xfrm>
            <a:off x="2891270" y="159034"/>
            <a:ext cx="6409459" cy="6539931"/>
          </a:xfrm>
          <a:prstGeom prst="rect">
            <a:avLst/>
          </a:prstGeom>
        </p:spPr>
      </p:pic>
    </p:spTree>
    <p:extLst>
      <p:ext uri="{BB962C8B-B14F-4D97-AF65-F5344CB8AC3E}">
        <p14:creationId xmlns:p14="http://schemas.microsoft.com/office/powerpoint/2010/main" val="4046387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1152144" y="731520"/>
            <a:ext cx="10040112"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你能想到哪些应用产品和互联网有关</a:t>
            </a:r>
            <a:endParaRPr kumimoji="1" lang="en-US" altLang="zh-CN" sz="4800" dirty="0">
              <a:ea typeface="Microsoft YaHei" panose="020B0503020204020204" pitchFamily="34" charset="-122"/>
            </a:endParaRPr>
          </a:p>
        </p:txBody>
      </p:sp>
      <p:sp>
        <p:nvSpPr>
          <p:cNvPr id="13" name="文本框 12">
            <a:extLst>
              <a:ext uri="{FF2B5EF4-FFF2-40B4-BE49-F238E27FC236}">
                <a16:creationId xmlns:a16="http://schemas.microsoft.com/office/drawing/2014/main" id="{8E054F89-5FA8-2F47-8710-58E04A67980C}"/>
              </a:ext>
            </a:extLst>
          </p:cNvPr>
          <p:cNvSpPr txBox="1"/>
          <p:nvPr/>
        </p:nvSpPr>
        <p:spPr>
          <a:xfrm>
            <a:off x="2097741" y="2187389"/>
            <a:ext cx="8423977" cy="3351046"/>
          </a:xfrm>
          <a:prstGeom prst="rect">
            <a:avLst/>
          </a:prstGeom>
          <a:noFill/>
        </p:spPr>
        <p:txBody>
          <a:bodyPr wrap="square" rtlCol="0">
            <a:spAutoFit/>
          </a:bodyPr>
          <a:lstStyle/>
          <a:p>
            <a:pPr>
              <a:lnSpc>
                <a:spcPct val="150000"/>
              </a:lnSpc>
            </a:pPr>
            <a:r>
              <a:rPr lang="zh-CN" altLang="en-US" sz="2400" dirty="0">
                <a:latin typeface="Microsoft YaHei" panose="020B0503020204020204" pitchFamily="34" charset="-122"/>
                <a:ea typeface="Microsoft YaHei" panose="020B0503020204020204" pitchFamily="34" charset="-122"/>
              </a:rPr>
              <a:t>微博</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微信</a:t>
            </a:r>
            <a:r>
              <a:rPr lang="en-US" altLang="zh-CN" sz="2400" dirty="0">
                <a:latin typeface="Microsoft YaHei" panose="020B0503020204020204" pitchFamily="34" charset="-122"/>
                <a:ea typeface="Microsoft YaHei" panose="020B0503020204020204" pitchFamily="34" charset="-122"/>
              </a:rPr>
              <a:t>		</a:t>
            </a:r>
            <a:r>
              <a:rPr lang="en-US" altLang="zh-CN" sz="2400" dirty="0" err="1">
                <a:latin typeface="Microsoft YaHei" panose="020B0503020204020204" pitchFamily="34" charset="-122"/>
                <a:ea typeface="Microsoft YaHei" panose="020B0503020204020204" pitchFamily="34" charset="-122"/>
              </a:rPr>
              <a:t>qq</a:t>
            </a: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淘宝</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支付宝</a:t>
            </a:r>
            <a:r>
              <a:rPr lang="en-US" altLang="zh-CN" sz="2400" dirty="0">
                <a:latin typeface="Microsoft YaHei" panose="020B0503020204020204" pitchFamily="34" charset="-122"/>
                <a:ea typeface="Microsoft YaHei" panose="020B0503020204020204" pitchFamily="34" charset="-122"/>
              </a:rPr>
              <a:t>	</a:t>
            </a:r>
          </a:p>
          <a:p>
            <a:pPr>
              <a:lnSpc>
                <a:spcPct val="150000"/>
              </a:lnSpc>
            </a:pP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抖音    </a:t>
            </a:r>
            <a:r>
              <a:rPr kumimoji="1" lang="zh-CN" altLang="en-US" sz="2400" dirty="0">
                <a:latin typeface="Microsoft YaHei" panose="020B0503020204020204" pitchFamily="34" charset="-122"/>
                <a:ea typeface="Microsoft YaHei" panose="020B0503020204020204" pitchFamily="34" charset="-122"/>
              </a:rPr>
              <a:t>网红      直播购物</a:t>
            </a: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B</a:t>
            </a:r>
            <a:r>
              <a:rPr lang="zh-CN" altLang="en-US" sz="2400" dirty="0">
                <a:latin typeface="Microsoft YaHei" panose="020B0503020204020204" pitchFamily="34" charset="-122"/>
                <a:ea typeface="Microsoft YaHei" panose="020B0503020204020204" pitchFamily="34" charset="-122"/>
              </a:rPr>
              <a:t>站</a:t>
            </a:r>
            <a:r>
              <a:rPr lang="en-US" altLang="zh-CN" sz="2400" dirty="0">
                <a:latin typeface="Microsoft YaHei" panose="020B0503020204020204" pitchFamily="34" charset="-122"/>
                <a:ea typeface="Microsoft YaHei" panose="020B0503020204020204" pitchFamily="34" charset="-122"/>
              </a:rPr>
              <a:t>	</a:t>
            </a:r>
          </a:p>
          <a:p>
            <a:pPr>
              <a:lnSpc>
                <a:spcPct val="150000"/>
              </a:lnSpc>
            </a:pP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视频</a:t>
            </a: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 外卖</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手机游戏</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95146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zh-CN" altLang="en-US" sz="4800" dirty="0">
                <a:ea typeface="Microsoft YaHei" panose="020B0503020204020204" pitchFamily="34" charset="-122"/>
              </a:rPr>
              <a:t>发送和接收对象的例子</a:t>
            </a:r>
            <a:endParaRPr kumimoji="1" lang="en-US" altLang="zh-CN" sz="4800" dirty="0">
              <a:ea typeface="Microsoft YaHei" panose="020B0503020204020204" pitchFamily="34" charset="-122"/>
            </a:endParaRPr>
          </a:p>
        </p:txBody>
      </p:sp>
      <p:pic>
        <p:nvPicPr>
          <p:cNvPr id="3" name="图片 2">
            <a:extLst>
              <a:ext uri="{FF2B5EF4-FFF2-40B4-BE49-F238E27FC236}">
                <a16:creationId xmlns:a16="http://schemas.microsoft.com/office/drawing/2014/main" id="{E6F24A10-B5BA-7547-8189-9973E9227F6D}"/>
              </a:ext>
            </a:extLst>
          </p:cNvPr>
          <p:cNvPicPr>
            <a:picLocks noChangeAspect="1"/>
          </p:cNvPicPr>
          <p:nvPr/>
        </p:nvPicPr>
        <p:blipFill>
          <a:blip r:embed="rId4"/>
          <a:stretch>
            <a:fillRect/>
          </a:stretch>
        </p:blipFill>
        <p:spPr>
          <a:xfrm>
            <a:off x="2568491" y="1962150"/>
            <a:ext cx="7509896" cy="3947250"/>
          </a:xfrm>
          <a:prstGeom prst="rect">
            <a:avLst/>
          </a:prstGeom>
        </p:spPr>
      </p:pic>
      <p:sp>
        <p:nvSpPr>
          <p:cNvPr id="4" name="文本框 3">
            <a:extLst>
              <a:ext uri="{FF2B5EF4-FFF2-40B4-BE49-F238E27FC236}">
                <a16:creationId xmlns:a16="http://schemas.microsoft.com/office/drawing/2014/main" id="{ADAB0B7A-6FA2-E44A-8B81-926C31CC4B94}"/>
              </a:ext>
            </a:extLst>
          </p:cNvPr>
          <p:cNvSpPr txBox="1"/>
          <p:nvPr/>
        </p:nvSpPr>
        <p:spPr>
          <a:xfrm>
            <a:off x="2768971" y="6075654"/>
            <a:ext cx="7065818" cy="707886"/>
          </a:xfrm>
          <a:prstGeom prst="rect">
            <a:avLst/>
          </a:prstGeom>
          <a:solidFill>
            <a:srgbClr val="FF9300"/>
          </a:solidFill>
        </p:spPr>
        <p:txBody>
          <a:bodyPr wrap="square" rtlCol="0">
            <a:spAutoFit/>
          </a:bodyPr>
          <a:lstStyle/>
          <a:p>
            <a:r>
              <a:rPr kumimoji="1" lang="zh-CN" altLang="en-US" sz="2000" dirty="0">
                <a:solidFill>
                  <a:schemeClr val="bg1"/>
                </a:solidFill>
              </a:rPr>
              <a:t>代码看</a:t>
            </a:r>
            <a:r>
              <a:rPr kumimoji="1" lang="en-US" altLang="zh-CN" sz="2000" dirty="0">
                <a:solidFill>
                  <a:schemeClr val="bg1"/>
                </a:solidFill>
              </a:rPr>
              <a:t>《 Java</a:t>
            </a:r>
            <a:r>
              <a:rPr kumimoji="1" lang="zh-CN" altLang="en-US" sz="2000" dirty="0">
                <a:solidFill>
                  <a:schemeClr val="bg1"/>
                </a:solidFill>
              </a:rPr>
              <a:t>语言程序设计</a:t>
            </a:r>
            <a:r>
              <a:rPr kumimoji="1" lang="en-US" altLang="zh-CN" sz="2000" dirty="0">
                <a:solidFill>
                  <a:schemeClr val="bg1"/>
                </a:solidFill>
              </a:rPr>
              <a:t>.</a:t>
            </a:r>
            <a:r>
              <a:rPr kumimoji="1" lang="zh-CN" altLang="en-US" sz="2000" dirty="0">
                <a:solidFill>
                  <a:schemeClr val="bg1"/>
                </a:solidFill>
              </a:rPr>
              <a:t>进阶篇</a:t>
            </a:r>
            <a:r>
              <a:rPr kumimoji="1" lang="en-US" altLang="zh-CN" sz="2000" dirty="0">
                <a:solidFill>
                  <a:schemeClr val="bg1"/>
                </a:solidFill>
              </a:rPr>
              <a:t>.</a:t>
            </a:r>
            <a:r>
              <a:rPr kumimoji="1" lang="zh-CN" altLang="en-US" sz="2000" dirty="0">
                <a:solidFill>
                  <a:schemeClr val="bg1"/>
                </a:solidFill>
              </a:rPr>
              <a:t>原书第</a:t>
            </a:r>
            <a:r>
              <a:rPr kumimoji="1" lang="en-US" altLang="zh-CN" sz="2000" dirty="0">
                <a:solidFill>
                  <a:schemeClr val="bg1"/>
                </a:solidFill>
              </a:rPr>
              <a:t>10</a:t>
            </a:r>
            <a:r>
              <a:rPr kumimoji="1" lang="zh-CN" altLang="en-US" sz="2000" dirty="0">
                <a:solidFill>
                  <a:schemeClr val="bg1"/>
                </a:solidFill>
              </a:rPr>
              <a:t>版</a:t>
            </a:r>
            <a:r>
              <a:rPr kumimoji="1" lang="en-US" altLang="zh-CN" sz="2000" dirty="0">
                <a:solidFill>
                  <a:schemeClr val="bg1"/>
                </a:solidFill>
              </a:rPr>
              <a:t>》31-6</a:t>
            </a:r>
            <a:r>
              <a:rPr kumimoji="1" lang="zh-CN" altLang="en-US" sz="2000" dirty="0">
                <a:solidFill>
                  <a:schemeClr val="bg1"/>
                </a:solidFill>
              </a:rPr>
              <a:t> 和</a:t>
            </a:r>
            <a:r>
              <a:rPr kumimoji="1" lang="en-US" altLang="zh-CN" sz="2000" dirty="0">
                <a:solidFill>
                  <a:schemeClr val="bg1"/>
                </a:solidFill>
              </a:rPr>
              <a:t>31-7</a:t>
            </a:r>
            <a:r>
              <a:rPr kumimoji="1" lang="zh-CN" altLang="en-US" sz="2000" dirty="0">
                <a:solidFill>
                  <a:schemeClr val="bg1"/>
                </a:solidFill>
              </a:rPr>
              <a:t>代码段</a:t>
            </a:r>
          </a:p>
        </p:txBody>
      </p:sp>
    </p:spTree>
    <p:extLst>
      <p:ext uri="{BB962C8B-B14F-4D97-AF65-F5344CB8AC3E}">
        <p14:creationId xmlns:p14="http://schemas.microsoft.com/office/powerpoint/2010/main" val="1122742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406AE9C-CD2E-654C-823A-C4227D48DE96}"/>
              </a:ext>
            </a:extLst>
          </p:cNvPr>
          <p:cNvSpPr txBox="1"/>
          <p:nvPr/>
        </p:nvSpPr>
        <p:spPr>
          <a:xfrm>
            <a:off x="1517904" y="2921168"/>
            <a:ext cx="9948672" cy="1015663"/>
          </a:xfrm>
          <a:prstGeom prst="rect">
            <a:avLst/>
          </a:prstGeom>
          <a:noFill/>
        </p:spPr>
        <p:txBody>
          <a:bodyPr wrap="square" rtlCol="0">
            <a:spAutoFit/>
          </a:bodyPr>
          <a:lstStyle/>
          <a:p>
            <a:pPr lvl="0" algn="ctr"/>
            <a:r>
              <a:rPr kumimoji="1" lang="zh-CN" altLang="en-US" sz="6000" dirty="0">
                <a:solidFill>
                  <a:prstClr val="black"/>
                </a:solidFill>
                <a:latin typeface="Microsoft YaHei" panose="020B0503020204020204" pitchFamily="34" charset="-122"/>
                <a:ea typeface="Microsoft YaHei" panose="020B0503020204020204" pitchFamily="34" charset="-122"/>
              </a:rPr>
              <a:t>这堂课我们学了什么？</a:t>
            </a:r>
          </a:p>
        </p:txBody>
      </p:sp>
    </p:spTree>
    <p:extLst>
      <p:ext uri="{BB962C8B-B14F-4D97-AF65-F5344CB8AC3E}">
        <p14:creationId xmlns:p14="http://schemas.microsoft.com/office/powerpoint/2010/main" val="25024463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612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网络姗姗来迟</a:t>
            </a:r>
            <a:endParaRPr kumimoji="1" lang="en-US" altLang="zh-CN" sz="4800" dirty="0">
              <a:ea typeface="Microsoft YaHei" panose="020B0503020204020204" pitchFamily="34" charset="-122"/>
            </a:endParaRPr>
          </a:p>
        </p:txBody>
      </p:sp>
      <p:sp>
        <p:nvSpPr>
          <p:cNvPr id="3" name="文本框 2">
            <a:extLst>
              <a:ext uri="{FF2B5EF4-FFF2-40B4-BE49-F238E27FC236}">
                <a16:creationId xmlns:a16="http://schemas.microsoft.com/office/drawing/2014/main" id="{CED39585-1352-AC4B-9B4F-9FFC6DF656F2}"/>
              </a:ext>
            </a:extLst>
          </p:cNvPr>
          <p:cNvSpPr txBox="1"/>
          <p:nvPr/>
        </p:nvSpPr>
        <p:spPr>
          <a:xfrm>
            <a:off x="1636293" y="2728321"/>
            <a:ext cx="9914021" cy="581057"/>
          </a:xfrm>
          <a:prstGeom prst="rect">
            <a:avLst/>
          </a:prstGeom>
          <a:noFill/>
        </p:spPr>
        <p:txBody>
          <a:bodyPr wrap="square" rtlCol="0">
            <a:spAutoFit/>
          </a:bodyPr>
          <a:lstStyle/>
          <a:p>
            <a:pPr>
              <a:lnSpc>
                <a:spcPct val="150000"/>
              </a:lnSpc>
            </a:pPr>
            <a:endParaRPr kumimoji="1" lang="en-US" altLang="zh-CN" sz="2400"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CC4BA176-3449-5A4C-81CB-8D5797546B82}"/>
              </a:ext>
            </a:extLst>
          </p:cNvPr>
          <p:cNvSpPr txBox="1"/>
          <p:nvPr/>
        </p:nvSpPr>
        <p:spPr>
          <a:xfrm>
            <a:off x="1636293" y="2249089"/>
            <a:ext cx="9139283" cy="2807885"/>
          </a:xfrm>
          <a:prstGeom prst="rect">
            <a:avLst/>
          </a:prstGeom>
          <a:noFill/>
        </p:spPr>
        <p:txBody>
          <a:bodyPr wrap="square" rtlCol="0">
            <a:spAutoFit/>
          </a:bodyPr>
          <a:lstStyle/>
          <a:p>
            <a:pPr>
              <a:lnSpc>
                <a:spcPct val="150000"/>
              </a:lnSpc>
            </a:pPr>
            <a:r>
              <a:rPr kumimoji="1" lang="zh-CN" altLang="en-US" sz="2000" b="1" dirty="0">
                <a:solidFill>
                  <a:schemeClr val="accent2"/>
                </a:solidFill>
                <a:latin typeface="Microsoft YaHei" panose="020B0503020204020204" pitchFamily="34" charset="-122"/>
                <a:ea typeface="Microsoft YaHei" panose="020B0503020204020204" pitchFamily="34" charset="-122"/>
              </a:rPr>
              <a:t>网络帮助 计算机摆脱单身</a:t>
            </a:r>
            <a:endParaRPr kumimoji="1" lang="en-US" altLang="zh-CN" sz="2000" b="1" dirty="0">
              <a:solidFill>
                <a:schemeClr val="accent2"/>
              </a:solidFill>
              <a:latin typeface="Microsoft YaHei" panose="020B0503020204020204" pitchFamily="34" charset="-122"/>
              <a:ea typeface="Microsoft YaHei" panose="020B0503020204020204" pitchFamily="34" charset="-122"/>
            </a:endParaRPr>
          </a:p>
          <a:p>
            <a:pPr>
              <a:lnSpc>
                <a:spcPct val="150000"/>
              </a:lnSpc>
            </a:pPr>
            <a:endParaRPr kumimoji="1" lang="en-US" altLang="zh-CN" sz="2000" b="1" dirty="0">
              <a:solidFill>
                <a:schemeClr val="accent2"/>
              </a:solidFill>
              <a:latin typeface="Microsoft YaHei" panose="020B0503020204020204" pitchFamily="34" charset="-122"/>
              <a:ea typeface="Microsoft YaHei" panose="020B0503020204020204" pitchFamily="34" charset="-122"/>
            </a:endParaRPr>
          </a:p>
          <a:p>
            <a:pPr>
              <a:lnSpc>
                <a:spcPct val="150000"/>
              </a:lnSpc>
            </a:pPr>
            <a:r>
              <a:rPr kumimoji="1" lang="zh-CN" altLang="en-US" sz="2000" dirty="0">
                <a:latin typeface="Microsoft YaHei" panose="020B0503020204020204" pitchFamily="34" charset="-122"/>
                <a:ea typeface="Microsoft YaHei" panose="020B0503020204020204" pitchFamily="34" charset="-122"/>
              </a:rPr>
              <a:t>最早期的计算机其实就是一个计算</a:t>
            </a:r>
            <a:r>
              <a:rPr kumimoji="1" lang="zh-CN" altLang="en-US" sz="2000" dirty="0">
                <a:solidFill>
                  <a:schemeClr val="accent2"/>
                </a:solidFill>
                <a:latin typeface="Microsoft YaHei" panose="020B0503020204020204" pitchFamily="34" charset="-122"/>
                <a:ea typeface="Microsoft YaHei" panose="020B0503020204020204" pitchFamily="34" charset="-122"/>
              </a:rPr>
              <a:t>器</a:t>
            </a:r>
            <a:r>
              <a:rPr kumimoji="1" lang="zh-CN" altLang="en-US" sz="2000" dirty="0">
                <a:latin typeface="Microsoft YaHei" panose="020B0503020204020204" pitchFamily="34" charset="-122"/>
                <a:ea typeface="Microsoft YaHei" panose="020B0503020204020204" pitchFamily="34" charset="-122"/>
              </a:rPr>
              <a:t>，是为了进行一些科学计算，用于工业，军事等领域；慢慢地计算机的功能丰富起来，有了文本，图线，音频，视频等多媒体，但每台计算机都是孤独的， 于是在网络技术的帮助下他们从本地</a:t>
            </a:r>
            <a:r>
              <a:rPr kumimoji="1" lang="en-US" altLang="zh-CN" sz="2000" dirty="0">
                <a:latin typeface="Microsoft YaHei" panose="020B0503020204020204" pitchFamily="34" charset="-122"/>
                <a:ea typeface="Microsoft YaHei" panose="020B0503020204020204" pitchFamily="34" charset="-122"/>
              </a:rPr>
              <a:t>(local)</a:t>
            </a:r>
            <a:r>
              <a:rPr kumimoji="1" lang="zh-CN" altLang="en-US" sz="2000" dirty="0">
                <a:latin typeface="Microsoft YaHei" panose="020B0503020204020204" pitchFamily="34" charset="-122"/>
                <a:ea typeface="Microsoft YaHei" panose="020B0503020204020204" pitchFamily="34" charset="-122"/>
              </a:rPr>
              <a:t>变成了全球</a:t>
            </a:r>
            <a:r>
              <a:rPr kumimoji="1" lang="en-US" altLang="zh-CN" sz="2000" dirty="0">
                <a:latin typeface="Microsoft YaHei" panose="020B0503020204020204" pitchFamily="34" charset="-122"/>
                <a:ea typeface="Microsoft YaHei" panose="020B0503020204020204" pitchFamily="34" charset="-122"/>
              </a:rPr>
              <a:t>(global)</a:t>
            </a:r>
            <a:r>
              <a:rPr kumimoji="1" lang="zh-CN" altLang="en-US" sz="2000" dirty="0">
                <a:latin typeface="Microsoft YaHei" panose="020B0503020204020204" pitchFamily="34" charset="-122"/>
                <a:ea typeface="Microsoft YaHei" panose="020B0503020204020204" pitchFamily="34" charset="-122"/>
              </a:rPr>
              <a:t>，彼此之间牵起小手，从此愉快地生活在了一起。</a:t>
            </a:r>
          </a:p>
        </p:txBody>
      </p:sp>
    </p:spTree>
    <p:extLst>
      <p:ext uri="{BB962C8B-B14F-4D97-AF65-F5344CB8AC3E}">
        <p14:creationId xmlns:p14="http://schemas.microsoft.com/office/powerpoint/2010/main" val="4117323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1723296" y="914400"/>
            <a:ext cx="8745408" cy="830997"/>
          </a:xfrm>
          <a:prstGeom prst="rect">
            <a:avLst/>
          </a:prstGeom>
          <a:noFill/>
        </p:spPr>
        <p:txBody>
          <a:bodyPr wrap="square" rtlCol="0">
            <a:spAutoFit/>
          </a:bodyPr>
          <a:lstStyle/>
          <a:p>
            <a:pPr algn="ctr"/>
            <a:r>
              <a:rPr kumimoji="1" lang="zh-CN" altLang="en-US" sz="4800" dirty="0">
                <a:ea typeface="Microsoft YaHei" panose="020B0503020204020204" pitchFamily="34" charset="-122"/>
              </a:rPr>
              <a:t>网络传输：你的输出是我的输入</a:t>
            </a:r>
            <a:endParaRPr kumimoji="1" lang="en-US" altLang="zh-CN" sz="4800" dirty="0">
              <a:ea typeface="Microsoft YaHei" panose="020B0503020204020204" pitchFamily="34" charset="-122"/>
            </a:endParaRPr>
          </a:p>
        </p:txBody>
      </p:sp>
      <p:pic>
        <p:nvPicPr>
          <p:cNvPr id="5" name="图片 4">
            <a:extLst>
              <a:ext uri="{FF2B5EF4-FFF2-40B4-BE49-F238E27FC236}">
                <a16:creationId xmlns:a16="http://schemas.microsoft.com/office/drawing/2014/main" id="{DC25FE5F-54C7-954D-A27F-8E69639EA316}"/>
              </a:ext>
            </a:extLst>
          </p:cNvPr>
          <p:cNvPicPr>
            <a:picLocks noChangeAspect="1"/>
          </p:cNvPicPr>
          <p:nvPr/>
        </p:nvPicPr>
        <p:blipFill>
          <a:blip r:embed="rId4"/>
          <a:stretch>
            <a:fillRect/>
          </a:stretch>
        </p:blipFill>
        <p:spPr>
          <a:xfrm>
            <a:off x="880030" y="2519045"/>
            <a:ext cx="4953548" cy="2238691"/>
          </a:xfrm>
          <a:prstGeom prst="rect">
            <a:avLst/>
          </a:prstGeom>
        </p:spPr>
      </p:pic>
      <p:pic>
        <p:nvPicPr>
          <p:cNvPr id="6" name="图片 5">
            <a:extLst>
              <a:ext uri="{FF2B5EF4-FFF2-40B4-BE49-F238E27FC236}">
                <a16:creationId xmlns:a16="http://schemas.microsoft.com/office/drawing/2014/main" id="{24E6D1C6-2D61-5B4E-A2F4-B463E7CB277A}"/>
              </a:ext>
            </a:extLst>
          </p:cNvPr>
          <p:cNvPicPr>
            <a:picLocks noChangeAspect="1"/>
          </p:cNvPicPr>
          <p:nvPr/>
        </p:nvPicPr>
        <p:blipFill>
          <a:blip r:embed="rId4"/>
          <a:stretch>
            <a:fillRect/>
          </a:stretch>
        </p:blipFill>
        <p:spPr>
          <a:xfrm>
            <a:off x="6515928" y="2519045"/>
            <a:ext cx="4953548" cy="2238691"/>
          </a:xfrm>
          <a:prstGeom prst="rect">
            <a:avLst/>
          </a:prstGeom>
        </p:spPr>
      </p:pic>
      <p:sp>
        <p:nvSpPr>
          <p:cNvPr id="4" name="右箭头 3">
            <a:extLst>
              <a:ext uri="{FF2B5EF4-FFF2-40B4-BE49-F238E27FC236}">
                <a16:creationId xmlns:a16="http://schemas.microsoft.com/office/drawing/2014/main" id="{ECD87874-10B3-F546-BF2F-2864BDE9F950}"/>
              </a:ext>
            </a:extLst>
          </p:cNvPr>
          <p:cNvSpPr/>
          <p:nvPr/>
        </p:nvSpPr>
        <p:spPr>
          <a:xfrm>
            <a:off x="5897586" y="2852928"/>
            <a:ext cx="490326" cy="1645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037433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网络的硬件基础</a:t>
            </a:r>
            <a:endParaRPr kumimoji="1" lang="en-US" altLang="zh-CN" sz="4800" dirty="0">
              <a:ea typeface="Microsoft YaHei" panose="020B0503020204020204" pitchFamily="34" charset="-122"/>
            </a:endParaRPr>
          </a:p>
        </p:txBody>
      </p:sp>
      <p:sp>
        <p:nvSpPr>
          <p:cNvPr id="3" name="文本框 2">
            <a:extLst>
              <a:ext uri="{FF2B5EF4-FFF2-40B4-BE49-F238E27FC236}">
                <a16:creationId xmlns:a16="http://schemas.microsoft.com/office/drawing/2014/main" id="{381917B5-F4AA-924D-BB95-05F6477B5AFD}"/>
              </a:ext>
            </a:extLst>
          </p:cNvPr>
          <p:cNvSpPr txBox="1"/>
          <p:nvPr/>
        </p:nvSpPr>
        <p:spPr>
          <a:xfrm>
            <a:off x="4006585" y="3200327"/>
            <a:ext cx="4762654" cy="457346"/>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网线，路由器，交换机，网卡等</a:t>
            </a:r>
          </a:p>
        </p:txBody>
      </p:sp>
    </p:spTree>
    <p:extLst>
      <p:ext uri="{BB962C8B-B14F-4D97-AF65-F5344CB8AC3E}">
        <p14:creationId xmlns:p14="http://schemas.microsoft.com/office/powerpoint/2010/main" val="449254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网络的软件基础</a:t>
            </a:r>
            <a:endParaRPr kumimoji="1" lang="en-US" altLang="zh-CN" sz="4800" dirty="0">
              <a:ea typeface="Microsoft YaHei" panose="020B0503020204020204" pitchFamily="34" charset="-122"/>
            </a:endParaRPr>
          </a:p>
        </p:txBody>
      </p:sp>
      <p:sp>
        <p:nvSpPr>
          <p:cNvPr id="4" name="文本框 3">
            <a:extLst>
              <a:ext uri="{FF2B5EF4-FFF2-40B4-BE49-F238E27FC236}">
                <a16:creationId xmlns:a16="http://schemas.microsoft.com/office/drawing/2014/main" id="{F9109599-8088-4C47-A23F-367B1775A92B}"/>
              </a:ext>
            </a:extLst>
          </p:cNvPr>
          <p:cNvSpPr txBox="1"/>
          <p:nvPr/>
        </p:nvSpPr>
        <p:spPr>
          <a:xfrm>
            <a:off x="4069674" y="3138471"/>
            <a:ext cx="4052651" cy="1135054"/>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网卡驱动程序，操作系统等</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dirty="0">
                <a:latin typeface="Microsoft YaHei" panose="020B0503020204020204" pitchFamily="34" charset="-122"/>
                <a:ea typeface="Microsoft YaHei" panose="020B0503020204020204" pitchFamily="34" charset="-122"/>
              </a:rPr>
              <a:t>传输协议： </a:t>
            </a:r>
            <a:r>
              <a:rPr kumimoji="1" lang="en-US" altLang="zh-CN" sz="2400" dirty="0">
                <a:latin typeface="Microsoft YaHei" panose="020B0503020204020204" pitchFamily="34" charset="-122"/>
                <a:ea typeface="Microsoft YaHei" panose="020B0503020204020204" pitchFamily="34" charset="-122"/>
              </a:rPr>
              <a:t>UDP</a:t>
            </a:r>
            <a:r>
              <a:rPr kumimoji="1" lang="zh-CN" altLang="en-US" sz="2400" dirty="0">
                <a:latin typeface="Microsoft YaHei" panose="020B0503020204020204" pitchFamily="34" charset="-122"/>
                <a:ea typeface="Microsoft YaHei" panose="020B0503020204020204" pitchFamily="34" charset="-122"/>
              </a:rPr>
              <a:t> 和</a:t>
            </a:r>
            <a:r>
              <a:rPr kumimoji="1" lang="en-US" altLang="zh-CN" sz="2400" dirty="0">
                <a:latin typeface="Microsoft YaHei" panose="020B0503020204020204" pitchFamily="34" charset="-122"/>
                <a:ea typeface="Microsoft YaHei" panose="020B0503020204020204" pitchFamily="34" charset="-122"/>
              </a:rPr>
              <a:t>TCP</a:t>
            </a:r>
          </a:p>
        </p:txBody>
      </p:sp>
    </p:spTree>
    <p:extLst>
      <p:ext uri="{BB962C8B-B14F-4D97-AF65-F5344CB8AC3E}">
        <p14:creationId xmlns:p14="http://schemas.microsoft.com/office/powerpoint/2010/main" val="3615949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zh-CN" altLang="en-US" sz="4800" dirty="0">
                <a:ea typeface="Microsoft YaHei" panose="020B0503020204020204" pitchFamily="34" charset="-122"/>
              </a:rPr>
              <a:t>常见的两端架构</a:t>
            </a:r>
            <a:endParaRPr kumimoji="1" lang="en-US" altLang="zh-CN" sz="4800" dirty="0">
              <a:ea typeface="Microsoft YaHei" panose="020B0503020204020204" pitchFamily="34" charset="-122"/>
            </a:endParaRPr>
          </a:p>
        </p:txBody>
      </p:sp>
      <p:sp>
        <p:nvSpPr>
          <p:cNvPr id="4" name="文本框 3">
            <a:extLst>
              <a:ext uri="{FF2B5EF4-FFF2-40B4-BE49-F238E27FC236}">
                <a16:creationId xmlns:a16="http://schemas.microsoft.com/office/drawing/2014/main" id="{F9109599-8088-4C47-A23F-367B1775A92B}"/>
              </a:ext>
            </a:extLst>
          </p:cNvPr>
          <p:cNvSpPr txBox="1"/>
          <p:nvPr/>
        </p:nvSpPr>
        <p:spPr>
          <a:xfrm>
            <a:off x="1479176" y="2474259"/>
            <a:ext cx="9897036" cy="1135054"/>
          </a:xfrm>
          <a:prstGeom prst="rect">
            <a:avLst/>
          </a:prstGeom>
          <a:noFill/>
        </p:spPr>
        <p:txBody>
          <a:bodyPr wrap="square" rtlCol="0">
            <a:spAutoFit/>
          </a:bodyPr>
          <a:lstStyle/>
          <a:p>
            <a:pPr marL="457200" indent="-457200">
              <a:lnSpc>
                <a:spcPct val="150000"/>
              </a:lnSpc>
              <a:buFont typeface="+mj-lt"/>
              <a:buAutoNum type="arabicPeriod"/>
            </a:pPr>
            <a:r>
              <a:rPr kumimoji="1" lang="en-US" altLang="zh-CN" sz="2400" dirty="0">
                <a:latin typeface="Microsoft YaHei" panose="020B0503020204020204" pitchFamily="34" charset="-122"/>
                <a:ea typeface="Microsoft YaHei" panose="020B0503020204020204" pitchFamily="34" charset="-122"/>
              </a:rPr>
              <a:t>C(Client)/S(Server)</a:t>
            </a:r>
            <a:r>
              <a:rPr kumimoji="1" lang="zh-CN" altLang="en-US" sz="2400" dirty="0">
                <a:latin typeface="Microsoft YaHei" panose="020B0503020204020204" pitchFamily="34" charset="-122"/>
                <a:ea typeface="Microsoft YaHei" panose="020B0503020204020204" pitchFamily="34" charset="-122"/>
              </a:rPr>
              <a:t>  客户端</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服务器</a:t>
            </a:r>
            <a:endParaRPr kumimoji="1" lang="en-US" altLang="zh-CN" sz="2400" dirty="0">
              <a:latin typeface="Microsoft YaHei" panose="020B0503020204020204" pitchFamily="34" charset="-122"/>
              <a:ea typeface="Microsoft YaHei" panose="020B0503020204020204" pitchFamily="34" charset="-122"/>
            </a:endParaRPr>
          </a:p>
          <a:p>
            <a:pPr marL="457200" indent="-457200">
              <a:lnSpc>
                <a:spcPct val="150000"/>
              </a:lnSpc>
              <a:buFont typeface="+mj-lt"/>
              <a:buAutoNum type="arabicPeriod"/>
            </a:pPr>
            <a:r>
              <a:rPr kumimoji="1" lang="en-US" altLang="zh-CN" sz="2400" dirty="0">
                <a:latin typeface="Microsoft YaHei" panose="020B0503020204020204" pitchFamily="34" charset="-122"/>
                <a:ea typeface="Microsoft YaHei" panose="020B0503020204020204" pitchFamily="34" charset="-122"/>
              </a:rPr>
              <a:t>B(Browser)/S(Server)</a:t>
            </a:r>
            <a:r>
              <a:rPr kumimoji="1" lang="zh-CN" altLang="en-US" sz="2400" dirty="0">
                <a:latin typeface="Microsoft YaHei" panose="020B0503020204020204" pitchFamily="34" charset="-122"/>
                <a:ea typeface="Microsoft YaHei" panose="020B0503020204020204" pitchFamily="34" charset="-122"/>
              </a:rPr>
              <a:t>   浏览器</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服务器</a:t>
            </a:r>
            <a:endParaRPr kumimoji="1"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248090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en-US" altLang="zh-CN" sz="4800" dirty="0">
                <a:ea typeface="Microsoft YaHei" panose="020B0503020204020204" pitchFamily="34" charset="-122"/>
              </a:rPr>
              <a:t>C/S</a:t>
            </a:r>
            <a:r>
              <a:rPr kumimoji="1" lang="zh-CN" altLang="en-US" sz="4800" dirty="0">
                <a:ea typeface="Microsoft YaHei" panose="020B0503020204020204" pitchFamily="34" charset="-122"/>
              </a:rPr>
              <a:t>架构</a:t>
            </a:r>
          </a:p>
        </p:txBody>
      </p:sp>
      <p:sp>
        <p:nvSpPr>
          <p:cNvPr id="3" name="文本框 2">
            <a:extLst>
              <a:ext uri="{FF2B5EF4-FFF2-40B4-BE49-F238E27FC236}">
                <a16:creationId xmlns:a16="http://schemas.microsoft.com/office/drawing/2014/main" id="{D01A8D9E-64F4-DF4A-B202-CF298ECEC7A2}"/>
              </a:ext>
            </a:extLst>
          </p:cNvPr>
          <p:cNvSpPr txBox="1"/>
          <p:nvPr/>
        </p:nvSpPr>
        <p:spPr>
          <a:xfrm>
            <a:off x="1479176" y="2097741"/>
            <a:ext cx="10139083" cy="3905043"/>
          </a:xfrm>
          <a:prstGeom prst="rect">
            <a:avLst/>
          </a:prstGeom>
          <a:noFill/>
        </p:spPr>
        <p:txBody>
          <a:bodyPr wrap="square" rtlCol="0">
            <a:spAutoFit/>
          </a:bodyPr>
          <a:lstStyle/>
          <a:p>
            <a:pPr>
              <a:lnSpc>
                <a:spcPct val="150000"/>
              </a:lnSpc>
            </a:pPr>
            <a:r>
              <a:rPr lang="en-US" altLang="zh-CN" sz="2400" dirty="0">
                <a:latin typeface="Microsoft YaHei" panose="020B0503020204020204" pitchFamily="34" charset="-122"/>
                <a:ea typeface="Microsoft YaHei" panose="020B0503020204020204" pitchFamily="34" charset="-122"/>
              </a:rPr>
              <a:t>C/S:</a:t>
            </a:r>
            <a:r>
              <a:rPr lang="zh-CN" altLang="en-US" sz="2400" dirty="0">
                <a:latin typeface="Microsoft YaHei" panose="020B0503020204020204" pitchFamily="34" charset="-122"/>
                <a:ea typeface="Microsoft YaHei" panose="020B0503020204020204" pitchFamily="34" charset="-122"/>
              </a:rPr>
              <a:t>  终端上，安装客户端软件，通过软件和服务器进行数据交换的方式</a:t>
            </a:r>
            <a:endParaRPr lang="en-US" altLang="zh-CN" sz="2400" dirty="0">
              <a:latin typeface="Microsoft YaHei" panose="020B0503020204020204" pitchFamily="34" charset="-122"/>
              <a:ea typeface="Microsoft YaHei" panose="020B0503020204020204" pitchFamily="34" charset="-122"/>
            </a:endParaRPr>
          </a:p>
          <a:p>
            <a:pPr>
              <a:lnSpc>
                <a:spcPct val="150000"/>
              </a:lnSpc>
            </a:pP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终端有很多种，常见的是</a:t>
            </a:r>
            <a:endParaRPr lang="en-US" altLang="zh-CN" sz="2400" dirty="0">
              <a:latin typeface="Microsoft YaHei" panose="020B0503020204020204" pitchFamily="34" charset="-122"/>
              <a:ea typeface="Microsoft YaHei" panose="020B0503020204020204" pitchFamily="34" charset="-122"/>
            </a:endParaRPr>
          </a:p>
          <a:p>
            <a:pPr>
              <a:lnSpc>
                <a:spcPct val="150000"/>
              </a:lnSpc>
            </a:pPr>
            <a:endParaRPr lang="en-US" altLang="zh-CN" sz="2400" dirty="0">
              <a:latin typeface="Microsoft YaHei" panose="020B0503020204020204" pitchFamily="34" charset="-122"/>
              <a:ea typeface="Microsoft YaHei" panose="020B0503020204020204" pitchFamily="34" charset="-122"/>
            </a:endParaRPr>
          </a:p>
          <a:p>
            <a:pPr marL="457200" indent="-457200">
              <a:lnSpc>
                <a:spcPct val="150000"/>
              </a:lnSpc>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电脑桌面端： 在</a:t>
            </a:r>
            <a:r>
              <a:rPr lang="en-US" altLang="zh-CN" sz="2400" dirty="0">
                <a:latin typeface="Microsoft YaHei" panose="020B0503020204020204" pitchFamily="34" charset="-122"/>
                <a:ea typeface="Microsoft YaHei" panose="020B0503020204020204" pitchFamily="34" charset="-122"/>
              </a:rPr>
              <a:t>windows</a:t>
            </a:r>
            <a:r>
              <a:rPr lang="zh-CN" altLang="en-US" sz="2400" dirty="0">
                <a:latin typeface="Microsoft YaHei" panose="020B0503020204020204" pitchFamily="34" charset="-122"/>
                <a:ea typeface="Microsoft YaHei" panose="020B0503020204020204" pitchFamily="34" charset="-122"/>
              </a:rPr>
              <a:t>中</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通过</a:t>
            </a:r>
            <a:r>
              <a:rPr lang="en-US" altLang="zh-CN" sz="2400" dirty="0">
                <a:latin typeface="Microsoft YaHei" panose="020B0503020204020204" pitchFamily="34" charset="-122"/>
                <a:ea typeface="Microsoft YaHei" panose="020B0503020204020204" pitchFamily="34" charset="-122"/>
              </a:rPr>
              <a:t>.exe</a:t>
            </a:r>
            <a:r>
              <a:rPr lang="zh-CN" altLang="en-US" sz="2400" dirty="0">
                <a:latin typeface="Microsoft YaHei" panose="020B0503020204020204" pitchFamily="34" charset="-122"/>
                <a:ea typeface="Microsoft YaHei" panose="020B0503020204020204" pitchFamily="34" charset="-122"/>
              </a:rPr>
              <a:t>执行文件安装的软件，比如</a:t>
            </a:r>
            <a:r>
              <a:rPr lang="en-US" altLang="zh-CN" sz="2400" dirty="0" err="1">
                <a:latin typeface="Microsoft YaHei" panose="020B0503020204020204" pitchFamily="34" charset="-122"/>
                <a:ea typeface="Microsoft YaHei" panose="020B0503020204020204" pitchFamily="34" charset="-122"/>
              </a:rPr>
              <a:t>qq</a:t>
            </a:r>
            <a:r>
              <a:rPr lang="zh-CN" altLang="en-US" sz="2400" dirty="0">
                <a:latin typeface="Microsoft YaHei" panose="020B0503020204020204" pitchFamily="34" charset="-122"/>
                <a:ea typeface="Microsoft YaHei" panose="020B0503020204020204" pitchFamily="34" charset="-122"/>
              </a:rPr>
              <a:t>音乐，游戏</a:t>
            </a:r>
            <a:endParaRPr lang="en-US" altLang="zh-CN" sz="2400" dirty="0">
              <a:latin typeface="Microsoft YaHei" panose="020B0503020204020204" pitchFamily="34" charset="-122"/>
              <a:ea typeface="Microsoft YaHei" panose="020B0503020204020204" pitchFamily="34" charset="-122"/>
            </a:endParaRPr>
          </a:p>
          <a:p>
            <a:pPr marL="457200" indent="-457200">
              <a:lnSpc>
                <a:spcPct val="150000"/>
              </a:lnSpc>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手机端：几乎绝大多数的</a:t>
            </a:r>
            <a:r>
              <a:rPr lang="en-US" altLang="zh-CN" sz="2400" dirty="0">
                <a:latin typeface="Microsoft YaHei" panose="020B0503020204020204" pitchFamily="34" charset="-122"/>
                <a:ea typeface="Microsoft YaHei" panose="020B0503020204020204" pitchFamily="34" charset="-122"/>
              </a:rPr>
              <a:t>app</a:t>
            </a:r>
          </a:p>
        </p:txBody>
      </p:sp>
    </p:spTree>
    <p:extLst>
      <p:ext uri="{BB962C8B-B14F-4D97-AF65-F5344CB8AC3E}">
        <p14:creationId xmlns:p14="http://schemas.microsoft.com/office/powerpoint/2010/main" val="115409537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40486</TotalTime>
  <Words>1613</Words>
  <Application>Microsoft Macintosh PowerPoint</Application>
  <PresentationFormat>宽屏</PresentationFormat>
  <Paragraphs>152</Paragraphs>
  <Slides>32</Slides>
  <Notes>31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32</vt:i4>
      </vt:variant>
    </vt:vector>
  </HeadingPairs>
  <TitlesOfParts>
    <vt:vector size="38" baseType="lpstr">
      <vt:lpstr>等线</vt:lpstr>
      <vt:lpstr>等线 Light</vt:lpstr>
      <vt:lpstr>Microsoft YaHei</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C语言与数据结构</dc:title>
  <dc:creator>Microsoft Office User</dc:creator>
  <cp:lastModifiedBy>Microsoft Office User</cp:lastModifiedBy>
  <cp:revision>1610</cp:revision>
  <dcterms:created xsi:type="dcterms:W3CDTF">2019-09-24T01:18:33Z</dcterms:created>
  <dcterms:modified xsi:type="dcterms:W3CDTF">2020-09-24T05:35:53Z</dcterms:modified>
</cp:coreProperties>
</file>